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2" r:id="rId2"/>
    <p:sldId id="323" r:id="rId3"/>
    <p:sldId id="346" r:id="rId4"/>
    <p:sldId id="324" r:id="rId5"/>
    <p:sldId id="325" r:id="rId6"/>
    <p:sldId id="329" r:id="rId7"/>
    <p:sldId id="326" r:id="rId8"/>
    <p:sldId id="328" r:id="rId9"/>
    <p:sldId id="331" r:id="rId10"/>
    <p:sldId id="345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7" r:id="rId22"/>
    <p:sldId id="342" r:id="rId23"/>
    <p:sldId id="344" r:id="rId24"/>
  </p:sldIdLst>
  <p:sldSz cx="9144000" cy="6858000" type="overhead"/>
  <p:notesSz cx="6781800" cy="9918700"/>
  <p:defaultTextStyle>
    <a:defPPr>
      <a:defRPr lang="fi-FI"/>
    </a:defPPr>
    <a:lvl1pPr algn="l" rtl="0" fontAlgn="base">
      <a:lnSpc>
        <a:spcPct val="80000"/>
      </a:lnSpc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Gill Sans" pitchFamily="-112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Gill Sans" pitchFamily="-112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Gill Sans" pitchFamily="-112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Gill Sans" pitchFamily="-112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Gill Sans" pitchFamily="-112" charset="0"/>
        <a:ea typeface="+mn-ea"/>
        <a:cs typeface="+mn-cs"/>
      </a:defRPr>
    </a:lvl5pPr>
    <a:lvl6pPr marL="2286000" algn="l" defTabSz="457200" rtl="0" eaLnBrk="1" latinLnBrk="0" hangingPunct="1">
      <a:defRPr sz="1000" kern="1200">
        <a:solidFill>
          <a:schemeClr val="tx1"/>
        </a:solidFill>
        <a:latin typeface="Gill Sans" pitchFamily="-112" charset="0"/>
        <a:ea typeface="+mn-ea"/>
        <a:cs typeface="+mn-cs"/>
      </a:defRPr>
    </a:lvl6pPr>
    <a:lvl7pPr marL="2743200" algn="l" defTabSz="457200" rtl="0" eaLnBrk="1" latinLnBrk="0" hangingPunct="1">
      <a:defRPr sz="1000" kern="1200">
        <a:solidFill>
          <a:schemeClr val="tx1"/>
        </a:solidFill>
        <a:latin typeface="Gill Sans" pitchFamily="-112" charset="0"/>
        <a:ea typeface="+mn-ea"/>
        <a:cs typeface="+mn-cs"/>
      </a:defRPr>
    </a:lvl7pPr>
    <a:lvl8pPr marL="3200400" algn="l" defTabSz="457200" rtl="0" eaLnBrk="1" latinLnBrk="0" hangingPunct="1">
      <a:defRPr sz="1000" kern="1200">
        <a:solidFill>
          <a:schemeClr val="tx1"/>
        </a:solidFill>
        <a:latin typeface="Gill Sans" pitchFamily="-112" charset="0"/>
        <a:ea typeface="+mn-ea"/>
        <a:cs typeface="+mn-cs"/>
      </a:defRPr>
    </a:lvl8pPr>
    <a:lvl9pPr marL="3657600" algn="l" defTabSz="457200" rtl="0" eaLnBrk="1" latinLnBrk="0" hangingPunct="1">
      <a:defRPr sz="1000" kern="1200">
        <a:solidFill>
          <a:schemeClr val="tx1"/>
        </a:solidFill>
        <a:latin typeface="Gill Sans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72"/>
    <a:srgbClr val="777777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8" autoAdjust="0"/>
    <p:restoredTop sz="95112" autoAdjust="0"/>
  </p:normalViewPr>
  <p:slideViewPr>
    <p:cSldViewPr>
      <p:cViewPr>
        <p:scale>
          <a:sx n="175" d="100"/>
          <a:sy n="175" d="100"/>
        </p:scale>
        <p:origin x="-40" y="-1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08" rIns="92019" bIns="46008" numCol="1" anchor="t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08" rIns="92019" bIns="46008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08" rIns="92019" bIns="46008" numCol="1" anchor="b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08" rIns="92019" bIns="46008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fld id="{50763684-9724-B143-B9B8-9B10099CDBB4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08" rIns="92019" bIns="46008" numCol="1" anchor="t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17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08" rIns="92019" bIns="46008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66763"/>
            <a:ext cx="4906963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676775"/>
            <a:ext cx="49911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08" rIns="92019" bIns="46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17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08" rIns="92019" bIns="46008" numCol="1" anchor="b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431338"/>
            <a:ext cx="2917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08" rIns="92019" bIns="46008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fld id="{28FB91EA-6507-E647-80D1-B12F0902F19C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-11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-112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-112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-112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B2363-65E3-484B-817E-AF861F7C8C95}" type="slidenum">
              <a:rPr lang="fi-FI"/>
              <a:pPr/>
              <a:t>1</a:t>
            </a:fld>
            <a:endParaRPr lang="fi-FI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B91EA-6507-E647-80D1-B12F0902F19C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44DF23-5CF4-8849-A85F-31D80C16486E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4FC65F-AE64-9140-AADF-C71090E28CE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100" y="609600"/>
            <a:ext cx="1562100" cy="5334000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4533900" cy="5334000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42B869-D1BD-E74A-A3C2-BE28B26FFB83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D829A3-1DDB-C54D-9589-08431891BBB6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C9A8B9-0940-0A41-AF14-A3BED2949C43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057400"/>
            <a:ext cx="3048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048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7E6CCA-DAD6-9B44-A033-704F9FBB553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2C1BF0-EEAE-194F-A1E2-2C4F96F6A51E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B08E9-06D6-8645-BDAC-8A7D8298CEB9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071FB9-709C-9148-A36A-FDE3D6AD8A70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2C478-DAFF-5945-B6D0-EDF29C8C7C2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3A2B35-3EEF-594D-B3D6-E380EB4C07C5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057400"/>
            <a:ext cx="6248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248400"/>
            <a:ext cx="4678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rgbClr val="777777"/>
                </a:solidFill>
                <a:ea typeface="+mn-ea"/>
                <a:cs typeface="+mn-cs"/>
              </a:defRPr>
            </a:lvl1pPr>
          </a:lstStyle>
          <a:p>
            <a:endParaRPr lang="fi-FI" dirty="0"/>
          </a:p>
        </p:txBody>
      </p:sp>
      <p:sp>
        <p:nvSpPr>
          <p:cNvPr id="560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76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>
                <a:ea typeface="+mn-ea"/>
                <a:cs typeface="+mn-cs"/>
              </a:defRPr>
            </a:lvl1pPr>
          </a:lstStyle>
          <a:p>
            <a:fld id="{4D00042F-F771-3F4C-BEB5-6D641B80C9F0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560141" name="Picture 13" descr="Kulmakuvi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2813" cy="1600200"/>
          </a:xfrm>
          <a:prstGeom prst="rect">
            <a:avLst/>
          </a:prstGeom>
          <a:noFill/>
        </p:spPr>
      </p:pic>
      <p:pic>
        <p:nvPicPr>
          <p:cNvPr id="560158" name="Picture 30" descr="cmykvaakafin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588125" y="6237288"/>
            <a:ext cx="2384425" cy="4540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5.png"/><Relationship Id="rId1" Type="http://schemas.microsoft.com/office/2007/relationships/media" Target="file:////Users/tauno/Documents/MATLAB/AW_ionograms/IPYOSC.mov" TargetMode="External"/><Relationship Id="rId2" Type="http://schemas.openxmlformats.org/officeDocument/2006/relationships/video" Target="file:////Users/tauno/Documents/MATLAB/AW_ionograms/IPYOSC.mo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87375"/>
            <a:ext cx="7772400" cy="1470025"/>
          </a:xfrm>
        </p:spPr>
        <p:txBody>
          <a:bodyPr/>
          <a:lstStyle/>
          <a:p>
            <a:r>
              <a:rPr lang="en-GB" sz="2800" b="1" dirty="0" smtClean="0"/>
              <a:t>Auroral Ionosphere During Solar Minimum in Very High Time Resolution</a:t>
            </a:r>
            <a:endParaRPr lang="en-US" sz="2800" dirty="0"/>
          </a:p>
        </p:txBody>
      </p:sp>
      <p:sp>
        <p:nvSpPr>
          <p:cNvPr id="5621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295400"/>
          </a:xfrm>
        </p:spPr>
        <p:txBody>
          <a:bodyPr/>
          <a:lstStyle/>
          <a:p>
            <a:r>
              <a:rPr lang="en-GB" dirty="0" smtClean="0"/>
              <a:t>Th.Ulich</a:t>
            </a:r>
            <a:r>
              <a:rPr lang="en-GB" baseline="30000" dirty="0" smtClean="0"/>
              <a:t>1</a:t>
            </a:r>
            <a:r>
              <a:rPr lang="en-GB" dirty="0" smtClean="0"/>
              <a:t>, T. Turunen</a:t>
            </a:r>
            <a:r>
              <a:rPr lang="en-GB" baseline="30000" dirty="0" smtClean="0"/>
              <a:t>1</a:t>
            </a:r>
            <a:r>
              <a:rPr lang="en-GB" dirty="0" smtClean="0"/>
              <a:t>, E. Turunen*</a:t>
            </a:r>
            <a:r>
              <a:rPr lang="en-GB" baseline="30000" dirty="0" smtClean="0"/>
              <a:t>2</a:t>
            </a:r>
            <a:endParaRPr lang="en-US" dirty="0" smtClean="0"/>
          </a:p>
          <a:p>
            <a:r>
              <a:rPr lang="en-GB" sz="1600" i="1" baseline="30000" dirty="0" smtClean="0"/>
              <a:t>1</a:t>
            </a:r>
            <a:r>
              <a:rPr lang="en-GB" sz="1600" i="1" dirty="0" smtClean="0"/>
              <a:t>Sodankylä Geophysical Observatory, Finland</a:t>
            </a:r>
          </a:p>
          <a:p>
            <a:r>
              <a:rPr lang="en-GB" sz="1600" i="1" baseline="30000" dirty="0" smtClean="0"/>
              <a:t>2</a:t>
            </a:r>
            <a:r>
              <a:rPr lang="en-GB" sz="1600" i="1" dirty="0" smtClean="0"/>
              <a:t>EISCAT Scientific Association, Sweden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162800" cy="1066800"/>
          </a:xfrm>
        </p:spPr>
        <p:txBody>
          <a:bodyPr/>
          <a:lstStyle/>
          <a:p>
            <a:r>
              <a:rPr lang="en-US" dirty="0" smtClean="0"/>
              <a:t>The Receiver of the Alpha-Wolf Sounder</a:t>
            </a:r>
            <a:endParaRPr lang="en-US" dirty="0"/>
          </a:p>
        </p:txBody>
      </p:sp>
      <p:pic>
        <p:nvPicPr>
          <p:cNvPr id="5" name="Content Placeholder 4" descr="DSCN193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7190" r="-57190"/>
          <a:stretch>
            <a:fillRect/>
          </a:stretch>
        </p:blipFill>
        <p:spPr>
          <a:xfrm>
            <a:off x="-381000" y="1447800"/>
            <a:ext cx="7315200" cy="4549698"/>
          </a:xfrm>
        </p:spPr>
      </p:pic>
      <p:sp>
        <p:nvSpPr>
          <p:cNvPr id="6" name="TextBox 5"/>
          <p:cNvSpPr txBox="1"/>
          <p:nvPr/>
        </p:nvSpPr>
        <p:spPr>
          <a:xfrm>
            <a:off x="5257800" y="2286000"/>
            <a:ext cx="3200400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dirty="0" smtClean="0"/>
              <a:t>The Alpha Wolf receiver and all the other components of the sounder have been designed and </a:t>
            </a:r>
            <a:r>
              <a:rPr lang="en-US" sz="2400" smtClean="0"/>
              <a:t>built </a:t>
            </a:r>
            <a:r>
              <a:rPr lang="en-US" sz="2400" smtClean="0"/>
              <a:t>in  </a:t>
            </a:r>
            <a:r>
              <a:rPr lang="en-US" sz="2400" dirty="0" smtClean="0"/>
              <a:t>SGO.</a:t>
            </a:r>
          </a:p>
          <a:p>
            <a:pPr>
              <a:lnSpc>
                <a:spcPct val="100000"/>
              </a:lnSpc>
              <a:buNone/>
            </a:pPr>
            <a:r>
              <a:rPr lang="en-US" sz="2400" dirty="0" smtClean="0"/>
              <a:t>It has been a very reliable instrument.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Ionogram</a:t>
            </a:r>
            <a:r>
              <a:rPr lang="en-US" dirty="0" smtClean="0"/>
              <a:t> Computations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polarization control is done in the post processing during real-time </a:t>
            </a:r>
            <a:r>
              <a:rPr lang="en-US" dirty="0" err="1" smtClean="0"/>
              <a:t>ionogram</a:t>
            </a:r>
            <a:r>
              <a:rPr lang="en-US" dirty="0" smtClean="0"/>
              <a:t> computations. </a:t>
            </a:r>
          </a:p>
          <a:p>
            <a:r>
              <a:rPr lang="en-US" dirty="0" smtClean="0"/>
              <a:t>Numeric </a:t>
            </a:r>
            <a:r>
              <a:rPr lang="en-US" dirty="0" err="1" smtClean="0"/>
              <a:t>ionograms</a:t>
            </a:r>
            <a:r>
              <a:rPr lang="en-US" dirty="0" smtClean="0"/>
              <a:t> and 5-minute raw data are archived.  1-minute raw data is preserved for half a year in a circular buffer. </a:t>
            </a:r>
          </a:p>
          <a:p>
            <a:r>
              <a:rPr lang="en-US" dirty="0" smtClean="0"/>
              <a:t>The original raw data allows computation of ionograms using different, non-standard resolutions and better noise rejection if new and better filters are available.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248400" cy="609600"/>
          </a:xfrm>
        </p:spPr>
        <p:txBody>
          <a:bodyPr/>
          <a:lstStyle/>
          <a:p>
            <a:r>
              <a:rPr lang="en-US" dirty="0" smtClean="0"/>
              <a:t> Data Quality: Summer</a:t>
            </a:r>
            <a:endParaRPr lang="en-US" dirty="0"/>
          </a:p>
        </p:txBody>
      </p:sp>
      <p:pic>
        <p:nvPicPr>
          <p:cNvPr id="7" name="Content Placeholder 6" descr="summermonth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4617" r="-54617"/>
          <a:stretch>
            <a:fillRect/>
          </a:stretch>
        </p:blipFill>
        <p:spPr>
          <a:xfrm>
            <a:off x="-2133600" y="1447800"/>
            <a:ext cx="10972800" cy="4953000"/>
          </a:xfrm>
        </p:spPr>
      </p:pic>
      <p:sp>
        <p:nvSpPr>
          <p:cNvPr id="8" name="TextBox 7"/>
          <p:cNvSpPr txBox="1"/>
          <p:nvPr/>
        </p:nvSpPr>
        <p:spPr>
          <a:xfrm>
            <a:off x="6248400" y="2667000"/>
            <a:ext cx="228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dirty="0" smtClean="0"/>
              <a:t>Summertime data is good as can be seen, e.g., from the monthly median curves of June 2008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Quality: Winter</a:t>
            </a:r>
            <a:endParaRPr lang="en-US" dirty="0"/>
          </a:p>
        </p:txBody>
      </p:sp>
      <p:pic>
        <p:nvPicPr>
          <p:cNvPr id="5" name="Content Placeholder 4" descr="lastmonth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4617" r="-54617"/>
          <a:stretch>
            <a:fillRect/>
          </a:stretch>
        </p:blipFill>
        <p:spPr>
          <a:xfrm>
            <a:off x="-914400" y="1752599"/>
            <a:ext cx="7924800" cy="454117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04800" y="6400800"/>
            <a:ext cx="4678363" cy="457200"/>
          </a:xfrm>
        </p:spPr>
        <p:txBody>
          <a:bodyPr/>
          <a:lstStyle/>
          <a:p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905000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dirty="0" smtClean="0"/>
              <a:t>In winter time even continuous monthly median for foF2 is difficult.  This is very common in winter especially during low solar activity.  Almost every day has this well-known problem at high latitudes.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248400" cy="1066800"/>
          </a:xfrm>
        </p:spPr>
        <p:txBody>
          <a:bodyPr/>
          <a:lstStyle/>
          <a:p>
            <a:r>
              <a:rPr lang="en-US" dirty="0" smtClean="0"/>
              <a:t>Christmas Day 2008:  An Example</a:t>
            </a:r>
            <a:endParaRPr lang="en-US" dirty="0"/>
          </a:p>
        </p:txBody>
      </p:sp>
      <p:pic>
        <p:nvPicPr>
          <p:cNvPr id="5" name="Content Placeholder 4" descr="F2008122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01" r="-1501"/>
          <a:stretch>
            <a:fillRect/>
          </a:stretch>
        </p:blipFill>
        <p:spPr>
          <a:xfrm>
            <a:off x="533400" y="1389185"/>
            <a:ext cx="5486400" cy="478301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0825" y="6248400"/>
            <a:ext cx="4678363" cy="457200"/>
          </a:xfrm>
        </p:spPr>
        <p:txBody>
          <a:bodyPr/>
          <a:lstStyle/>
          <a:p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1295400"/>
            <a:ext cx="2286000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dirty="0" smtClean="0"/>
              <a:t>Christmas day 2008 is a typical winter day in high-latitude ionosonde data. </a:t>
            </a:r>
          </a:p>
          <a:p>
            <a:pPr>
              <a:lnSpc>
                <a:spcPct val="100000"/>
              </a:lnSpc>
              <a:buNone/>
            </a:pPr>
            <a:r>
              <a:rPr lang="en-US" sz="2400" dirty="0" smtClean="0"/>
              <a:t>One can doubt the night time data and the one who doubts is absolutely right. </a:t>
            </a:r>
          </a:p>
          <a:p>
            <a:pPr>
              <a:lnSpc>
                <a:spcPct val="100000"/>
              </a:lnSpc>
              <a:buNone/>
            </a:pPr>
            <a:r>
              <a:rPr lang="en-US" sz="2400" dirty="0" smtClean="0"/>
              <a:t>An example shows this.</a:t>
            </a:r>
          </a:p>
          <a:p>
            <a:pPr>
              <a:lnSpc>
                <a:spcPct val="100000"/>
              </a:lnSpc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248400" cy="1066800"/>
          </a:xfrm>
        </p:spPr>
        <p:txBody>
          <a:bodyPr/>
          <a:lstStyle/>
          <a:p>
            <a:r>
              <a:rPr lang="en-US" dirty="0" smtClean="0"/>
              <a:t>Ionogram 20081225-0200UT: the original version </a:t>
            </a:r>
            <a:endParaRPr lang="en-US" dirty="0"/>
          </a:p>
        </p:txBody>
      </p:sp>
      <p:pic>
        <p:nvPicPr>
          <p:cNvPr id="5" name="Content Placeholder 4" descr="SO166_20081225_02000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294" r="-10294"/>
          <a:stretch>
            <a:fillRect/>
          </a:stretch>
        </p:blipFill>
        <p:spPr>
          <a:xfrm>
            <a:off x="228600" y="1828800"/>
            <a:ext cx="6096000" cy="3886200"/>
          </a:xfrm>
        </p:spPr>
      </p:pic>
      <p:sp>
        <p:nvSpPr>
          <p:cNvPr id="7" name="TextBox 6"/>
          <p:cNvSpPr txBox="1"/>
          <p:nvPr/>
        </p:nvSpPr>
        <p:spPr>
          <a:xfrm>
            <a:off x="5943600" y="1905000"/>
            <a:ext cx="2667000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200" dirty="0" smtClean="0"/>
              <a:t>Here:</a:t>
            </a:r>
          </a:p>
          <a:p>
            <a:pPr>
              <a:lnSpc>
                <a:spcPct val="100000"/>
              </a:lnSpc>
              <a:buNone/>
            </a:pPr>
            <a:r>
              <a:rPr lang="en-US" sz="2200" dirty="0" smtClean="0"/>
              <a:t>A trace of sporadic E-layer (</a:t>
            </a:r>
            <a:r>
              <a:rPr lang="en-US" sz="2200" dirty="0" err="1" smtClean="0"/>
              <a:t>foEs</a:t>
            </a:r>
            <a:r>
              <a:rPr lang="en-US" sz="2200" dirty="0" smtClean="0"/>
              <a:t> ≈1.5 MHz), and perhaps a weak trace of an F-layer echo around 1.4 MHz plus a lot of interference.</a:t>
            </a:r>
          </a:p>
          <a:p>
            <a:pPr>
              <a:lnSpc>
                <a:spcPct val="100000"/>
              </a:lnSpc>
              <a:buNone/>
            </a:pPr>
            <a:r>
              <a:rPr lang="en-US" sz="2200" dirty="0" smtClean="0"/>
              <a:t>One cannot get anything more out from this ionogram.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477000" cy="1066800"/>
          </a:xfrm>
        </p:spPr>
        <p:txBody>
          <a:bodyPr/>
          <a:lstStyle/>
          <a:p>
            <a:r>
              <a:rPr lang="en-US" dirty="0" smtClean="0"/>
              <a:t>Ionogram 20081225-0200UT: New Analysis</a:t>
            </a:r>
            <a:endParaRPr lang="en-US" dirty="0"/>
          </a:p>
        </p:txBody>
      </p:sp>
      <p:pic>
        <p:nvPicPr>
          <p:cNvPr id="5" name="Content Placeholder 4" descr="FO_gram_20081225_02000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294" r="-10294"/>
          <a:stretch>
            <a:fillRect/>
          </a:stretch>
        </p:blipFill>
        <p:spPr>
          <a:xfrm>
            <a:off x="0" y="1905000"/>
            <a:ext cx="7010400" cy="4075771"/>
          </a:xfrm>
        </p:spPr>
      </p:pic>
      <p:sp>
        <p:nvSpPr>
          <p:cNvPr id="6" name="TextBox 5"/>
          <p:cNvSpPr txBox="1"/>
          <p:nvPr/>
        </p:nvSpPr>
        <p:spPr>
          <a:xfrm>
            <a:off x="5943600" y="2057400"/>
            <a:ext cx="2877861" cy="1537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/>
              <a:t>Computation of the</a:t>
            </a:r>
          </a:p>
          <a:p>
            <a:pPr>
              <a:buNone/>
            </a:pPr>
            <a:r>
              <a:rPr lang="en-US" sz="2400" dirty="0" smtClean="0"/>
              <a:t>same data with a new </a:t>
            </a:r>
          </a:p>
          <a:p>
            <a:pPr>
              <a:buNone/>
            </a:pPr>
            <a:r>
              <a:rPr lang="en-US" sz="2400" dirty="0" smtClean="0"/>
              <a:t>program produces</a:t>
            </a:r>
          </a:p>
          <a:p>
            <a:pPr>
              <a:buNone/>
            </a:pPr>
            <a:r>
              <a:rPr lang="en-US" sz="2400" dirty="0" smtClean="0"/>
              <a:t>a different result.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10400" cy="1066800"/>
          </a:xfrm>
        </p:spPr>
        <p:txBody>
          <a:bodyPr/>
          <a:lstStyle/>
          <a:p>
            <a:r>
              <a:rPr lang="en-US" dirty="0" smtClean="0"/>
              <a:t>Zooming in…</a:t>
            </a:r>
            <a:endParaRPr lang="en-US" dirty="0"/>
          </a:p>
        </p:txBody>
      </p:sp>
      <p:pic>
        <p:nvPicPr>
          <p:cNvPr id="5" name="Content Placeholder 4" descr="FO_gram_20081225_02000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294" r="-10294"/>
          <a:stretch>
            <a:fillRect/>
          </a:stretch>
        </p:blipFill>
        <p:spPr>
          <a:xfrm>
            <a:off x="-304800" y="1295400"/>
            <a:ext cx="7467600" cy="5177883"/>
          </a:xfrm>
        </p:spPr>
      </p:pic>
      <p:sp>
        <p:nvSpPr>
          <p:cNvPr id="7" name="TextBox 6"/>
          <p:cNvSpPr txBox="1"/>
          <p:nvPr/>
        </p:nvSpPr>
        <p:spPr>
          <a:xfrm>
            <a:off x="6019800" y="1524000"/>
            <a:ext cx="2743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8113" indent="-138113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000" dirty="0" err="1" smtClean="0"/>
              <a:t>fmin</a:t>
            </a:r>
            <a:r>
              <a:rPr lang="en-US" sz="2000" dirty="0" smtClean="0"/>
              <a:t> is 0.5 MHz  </a:t>
            </a:r>
          </a:p>
          <a:p>
            <a:pPr marL="138113" indent="-138113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000" dirty="0" smtClean="0"/>
              <a:t>foF2 is just over 1 MHz  </a:t>
            </a:r>
          </a:p>
          <a:p>
            <a:pPr marL="138113" indent="-138113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000" dirty="0" err="1" smtClean="0"/>
              <a:t>foEs</a:t>
            </a:r>
            <a:r>
              <a:rPr lang="en-US" sz="2000" dirty="0" smtClean="0"/>
              <a:t> is around 1.4 MHz </a:t>
            </a:r>
          </a:p>
          <a:p>
            <a:pPr marL="138113" indent="-138113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000" dirty="0" err="1" smtClean="0"/>
              <a:t>fbEs</a:t>
            </a:r>
            <a:r>
              <a:rPr lang="en-US" sz="2000" dirty="0" smtClean="0"/>
              <a:t> is about 0.7 MHz </a:t>
            </a:r>
          </a:p>
          <a:p>
            <a:pPr marL="138113" indent="-138113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000" dirty="0" smtClean="0"/>
              <a:t>the peculiar F-layer echo around 1.4 MHz may be so called gyro echo, although proving it is almost impossible.  Weak scatter is seen above </a:t>
            </a:r>
            <a:r>
              <a:rPr lang="en-US" sz="2000" dirty="0" err="1" smtClean="0"/>
              <a:t>foEs</a:t>
            </a:r>
            <a:r>
              <a:rPr lang="en-US" sz="2000" dirty="0" smtClean="0"/>
              <a:t> below 200 km virtual height.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248400" cy="1295400"/>
          </a:xfrm>
        </p:spPr>
        <p:txBody>
          <a:bodyPr/>
          <a:lstStyle/>
          <a:p>
            <a:r>
              <a:rPr lang="en-US" dirty="0" smtClean="0"/>
              <a:t>A typical example, no echoes at all are seen on 20091209-0500UT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O166_20091209_050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294" r="-10294"/>
          <a:stretch>
            <a:fillRect/>
          </a:stretch>
        </p:blipFill>
        <p:spPr>
          <a:xfrm>
            <a:off x="0" y="2057400"/>
            <a:ext cx="89154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248400" cy="1295400"/>
          </a:xfrm>
        </p:spPr>
        <p:txBody>
          <a:bodyPr/>
          <a:lstStyle/>
          <a:p>
            <a:r>
              <a:rPr lang="en-US" dirty="0" smtClean="0"/>
              <a:t>Ionogram 20091209-0500UT, new analysis =&gt; foF2=0.95 MHz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0825" y="6248400"/>
            <a:ext cx="4678363" cy="457200"/>
          </a:xfrm>
        </p:spPr>
        <p:txBody>
          <a:bodyPr/>
          <a:lstStyle/>
          <a:p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7" name="Content Placeholder 6" descr="FO_gram_20091209_05000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294" r="-10294"/>
          <a:stretch>
            <a:fillRect/>
          </a:stretch>
        </p:blipFill>
        <p:spPr>
          <a:xfrm>
            <a:off x="0" y="1828800"/>
            <a:ext cx="9144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248400" cy="838200"/>
          </a:xfrm>
        </p:spPr>
        <p:txBody>
          <a:bodyPr/>
          <a:lstStyle/>
          <a:p>
            <a:r>
              <a:rPr lang="en-US" dirty="0" smtClean="0"/>
              <a:t>The New Sodankylä Ionosonde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6248400" cy="4267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GB" dirty="0" smtClean="0"/>
              <a:t>Sodankylä Geophysical Observatory (SGO) replaced the previous ionospheric sounder by a new FMCHIRPCW sounder in November 2005.  The new sounder has been designed and built in-house utilising exceptional solutions in many ways. </a:t>
            </a:r>
          </a:p>
          <a:p>
            <a:pPr>
              <a:buFont typeface="Arial"/>
              <a:buChar char="•"/>
            </a:pPr>
            <a:r>
              <a:rPr lang="en-GB" dirty="0" smtClean="0"/>
              <a:t>We call it “Alpha-Wolf” because of the sound it makes when listening to the sweep by  loudspeakers.</a:t>
            </a:r>
          </a:p>
          <a:p>
            <a:pPr>
              <a:buFont typeface="Arial"/>
              <a:buChar char="•"/>
            </a:pPr>
            <a:r>
              <a:rPr lang="en-GB" dirty="0" smtClean="0"/>
              <a:t>It is the third ionosonde in more than 50 years since August 1957.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Analysis for </a:t>
            </a:r>
            <a:r>
              <a:rPr lang="en-US" dirty="0" err="1" smtClean="0"/>
              <a:t>Ionograms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391400" cy="4191000"/>
          </a:xfrm>
        </p:spPr>
        <p:txBody>
          <a:bodyPr/>
          <a:lstStyle/>
          <a:p>
            <a:r>
              <a:rPr lang="en-US" dirty="0" smtClean="0"/>
              <a:t>Analysis strictly designed for computations needed to handle FMCHIRPCW soundings.</a:t>
            </a:r>
          </a:p>
          <a:p>
            <a:r>
              <a:rPr lang="en-US" dirty="0" smtClean="0"/>
              <a:t>Analysis software contains:</a:t>
            </a:r>
          </a:p>
          <a:p>
            <a:pPr lvl="1"/>
            <a:r>
              <a:rPr lang="en-US" dirty="0" smtClean="0"/>
              <a:t>Basic spectral estimate algorithms. Both auto and cross spectral estimates can be used.</a:t>
            </a:r>
          </a:p>
          <a:p>
            <a:pPr lvl="1"/>
            <a:r>
              <a:rPr lang="en-US" dirty="0" smtClean="0"/>
              <a:t>Filters for removing interference caused by broadcasting stations.</a:t>
            </a:r>
          </a:p>
          <a:p>
            <a:pPr lvl="1"/>
            <a:r>
              <a:rPr lang="en-US" dirty="0" smtClean="0"/>
              <a:t>Background estimate formation and subtraction.</a:t>
            </a:r>
          </a:p>
          <a:p>
            <a:pPr lvl="1"/>
            <a:r>
              <a:rPr lang="en-US" dirty="0" smtClean="0"/>
              <a:t>Filters for defining the main echo and scatter patterns. </a:t>
            </a:r>
          </a:p>
          <a:p>
            <a:pPr lvl="1"/>
            <a:r>
              <a:rPr lang="en-US" dirty="0" smtClean="0"/>
              <a:t>Numerous system testing possibilities.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PYOSC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25216"/>
            <a:ext cx="9144000" cy="44469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Day in 1-min Resolution</a:t>
            </a:r>
            <a:endParaRPr lang="en-US" dirty="0"/>
          </a:p>
        </p:txBody>
      </p:sp>
      <p:sp>
        <p:nvSpPr>
          <p:cNvPr id="5" name="Action Button: Movie 4">
            <a:hlinkClick r:id="" action="ppaction://noaction" highlightClick="1"/>
          </p:cNvPr>
          <p:cNvSpPr/>
          <p:nvPr/>
        </p:nvSpPr>
        <p:spPr bwMode="auto">
          <a:xfrm>
            <a:off x="4419600" y="6172200"/>
            <a:ext cx="1042416" cy="1042416"/>
          </a:xfrm>
          <a:prstGeom prst="actionButtonMovi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Alpha-Wolf Sounder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010400" cy="4114800"/>
          </a:xfrm>
        </p:spPr>
        <p:txBody>
          <a:bodyPr/>
          <a:lstStyle/>
          <a:p>
            <a:r>
              <a:rPr lang="en-US" dirty="0" smtClean="0"/>
              <a:t>Absorption is almost the only reason, which can prevent getting a usable </a:t>
            </a:r>
            <a:r>
              <a:rPr lang="en-US" dirty="0" err="1" smtClean="0"/>
              <a:t>ionogram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Interference is only very rarely a reason for disappearance of echoes.</a:t>
            </a:r>
          </a:p>
          <a:p>
            <a:r>
              <a:rPr lang="en-US" dirty="0" smtClean="0"/>
              <a:t>These cases occur mostly below 1MHz in winter night-time conditions.</a:t>
            </a:r>
          </a:p>
          <a:p>
            <a:r>
              <a:rPr lang="en-US" dirty="0" smtClean="0"/>
              <a:t>Even with the most demanding filtering selection the computations can be done in real time.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248400" cy="838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6248400" cy="4495800"/>
          </a:xfrm>
        </p:spPr>
        <p:txBody>
          <a:bodyPr/>
          <a:lstStyle/>
          <a:p>
            <a:r>
              <a:rPr lang="en-US" dirty="0" smtClean="0"/>
              <a:t>Alpha-Wolf is a powerful ionosonde producing high quality data.</a:t>
            </a:r>
          </a:p>
          <a:p>
            <a:r>
              <a:rPr lang="en-US" dirty="0" smtClean="0"/>
              <a:t>Common problems exist during winter nights caused by high interference level.</a:t>
            </a:r>
          </a:p>
          <a:p>
            <a:r>
              <a:rPr lang="en-US" dirty="0" smtClean="0"/>
              <a:t>New analysis can to a large extent remove the interference problems.</a:t>
            </a:r>
          </a:p>
          <a:p>
            <a:r>
              <a:rPr lang="en-US" dirty="0" smtClean="0"/>
              <a:t>Original raw ionospheric data are archived every 5 minutes, 1-minute data available for at least 90 days. </a:t>
            </a:r>
          </a:p>
          <a:p>
            <a:r>
              <a:rPr lang="en-US" dirty="0" smtClean="0"/>
              <a:t>We plan to </a:t>
            </a:r>
            <a:r>
              <a:rPr lang="en-US" dirty="0" err="1" smtClean="0"/>
              <a:t>recompute</a:t>
            </a:r>
            <a:r>
              <a:rPr lang="en-US" dirty="0" smtClean="0"/>
              <a:t> the IPY data using the new analysis routines.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781800" cy="838200"/>
          </a:xfrm>
        </p:spPr>
        <p:txBody>
          <a:bodyPr/>
          <a:lstStyle/>
          <a:p>
            <a:r>
              <a:rPr lang="en-US" dirty="0" smtClean="0"/>
              <a:t>Sodankylä Ionosonde: IPY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086600" cy="4724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August 1957-November 2005: half-hourly soundings, recorded </a:t>
            </a:r>
            <a:r>
              <a:rPr lang="en-US" smtClean="0"/>
              <a:t>on film.</a:t>
            </a:r>
          </a:p>
          <a:p>
            <a:pPr>
              <a:buFont typeface="Arial"/>
              <a:buChar char="•"/>
            </a:pPr>
            <a:r>
              <a:rPr lang="en-US" dirty="0" smtClean="0"/>
              <a:t>November 2005-March 2007: 10-min digital recordings, full raw data archived.</a:t>
            </a:r>
          </a:p>
          <a:p>
            <a:pPr>
              <a:buFont typeface="Arial"/>
              <a:buChar char="•"/>
            </a:pPr>
            <a:r>
              <a:rPr lang="en-US" dirty="0" smtClean="0"/>
              <a:t>April 2007-March 2008: 1-min digital recording, numerical </a:t>
            </a:r>
            <a:r>
              <a:rPr lang="en-US" dirty="0" err="1" smtClean="0"/>
              <a:t>ionograms</a:t>
            </a:r>
            <a:r>
              <a:rPr lang="en-US" dirty="0" smtClean="0"/>
              <a:t> every minute, raw data every 5 minutes.</a:t>
            </a:r>
          </a:p>
          <a:p>
            <a:pPr>
              <a:buFont typeface="Arial"/>
              <a:buChar char="•"/>
            </a:pPr>
            <a:r>
              <a:rPr lang="en-US" dirty="0" smtClean="0"/>
              <a:t>April 2008-today: we forgot to turn off IPY mode!</a:t>
            </a:r>
          </a:p>
          <a:p>
            <a:pPr>
              <a:buFont typeface="Arial"/>
              <a:buChar char="•"/>
            </a:pPr>
            <a:r>
              <a:rPr lang="en-US" dirty="0" smtClean="0"/>
              <a:t>Today we buffer 1-min raw data for at least 90 days so that special events can be archived in full resolution.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248400" cy="1066800"/>
          </a:xfrm>
        </p:spPr>
        <p:txBody>
          <a:bodyPr/>
          <a:lstStyle/>
          <a:p>
            <a:r>
              <a:rPr lang="en-GB" dirty="0" smtClean="0"/>
              <a:t>Transmitter and Modulation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181600" cy="4343400"/>
          </a:xfrm>
        </p:spPr>
        <p:txBody>
          <a:bodyPr/>
          <a:lstStyle/>
          <a:p>
            <a:r>
              <a:rPr lang="en-GB" dirty="0" smtClean="0"/>
              <a:t>Frequency: 0.5 -16 MHz. </a:t>
            </a:r>
            <a:endParaRPr lang="en-US" dirty="0" smtClean="0"/>
          </a:p>
          <a:p>
            <a:r>
              <a:rPr lang="en-GB" dirty="0" smtClean="0"/>
              <a:t>Linear FM chirp rate is 0.5 MHz/</a:t>
            </a:r>
            <a:r>
              <a:rPr lang="en-GB" dirty="0" err="1" smtClean="0"/>
              <a:t>s</a:t>
            </a:r>
            <a:r>
              <a:rPr lang="en-GB" dirty="0" smtClean="0"/>
              <a:t>.</a:t>
            </a:r>
          </a:p>
          <a:p>
            <a:r>
              <a:rPr lang="en-GB" dirty="0" smtClean="0"/>
              <a:t>Rhombic vertical transmitter aerials </a:t>
            </a:r>
            <a:r>
              <a:rPr lang="en-GB" smtClean="0"/>
              <a:t>on 64-meter </a:t>
            </a:r>
            <a:r>
              <a:rPr lang="en-GB" dirty="0" smtClean="0"/>
              <a:t>mast.</a:t>
            </a:r>
            <a:endParaRPr lang="en-US" dirty="0" smtClean="0"/>
          </a:p>
          <a:p>
            <a:r>
              <a:rPr lang="en-GB" dirty="0" smtClean="0"/>
              <a:t>Transmitter uses semiconductor amplifier modules. Power levels from 4 W to 100</a:t>
            </a:r>
            <a:r>
              <a:rPr lang="en-US" dirty="0" smtClean="0"/>
              <a:t> </a:t>
            </a:r>
            <a:r>
              <a:rPr lang="en-GB" dirty="0" smtClean="0"/>
              <a:t>W used. </a:t>
            </a:r>
          </a:p>
          <a:p>
            <a:r>
              <a:rPr lang="en-GB" dirty="0" smtClean="0"/>
              <a:t>Sounding at one minute.</a:t>
            </a:r>
          </a:p>
          <a:p>
            <a:r>
              <a:rPr lang="en-GB" dirty="0" smtClean="0"/>
              <a:t>GPS controlled DDS works at 40 bits accuracy level at 200 MHz clock rate. </a:t>
            </a:r>
            <a:endParaRPr lang="en-US" dirty="0" smtClean="0"/>
          </a:p>
          <a:p>
            <a:endParaRPr lang="en-GB" dirty="0" smtClean="0"/>
          </a:p>
          <a:p>
            <a:pPr>
              <a:buNone/>
            </a:pPr>
            <a:endParaRPr lang="en-US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0825" y="6248400"/>
            <a:ext cx="4678363" cy="457200"/>
          </a:xfrm>
        </p:spPr>
        <p:txBody>
          <a:bodyPr/>
          <a:lstStyle/>
          <a:p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" name="Picture 4" descr="DSCN19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248400" cy="914400"/>
          </a:xfrm>
        </p:spPr>
        <p:txBody>
          <a:bodyPr/>
          <a:lstStyle/>
          <a:p>
            <a:r>
              <a:rPr lang="en-GB" dirty="0" smtClean="0"/>
              <a:t>Receiver Array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4038600" cy="4572000"/>
          </a:xfrm>
        </p:spPr>
        <p:txBody>
          <a:bodyPr/>
          <a:lstStyle/>
          <a:p>
            <a:r>
              <a:rPr lang="en-GB" dirty="0" smtClean="0"/>
              <a:t>20 orthogonal active loop antennas (N-S and E-W). </a:t>
            </a:r>
          </a:p>
          <a:p>
            <a:r>
              <a:rPr lang="en-GB" dirty="0" smtClean="0"/>
              <a:t>phased array: 5 groups of 4 antennas.</a:t>
            </a:r>
          </a:p>
          <a:p>
            <a:r>
              <a:rPr lang="en-GB" dirty="0" smtClean="0"/>
              <a:t>Area of array is 50x50 m</a:t>
            </a:r>
            <a:r>
              <a:rPr lang="en-GB" baseline="30000" dirty="0" smtClean="0"/>
              <a:t>2</a:t>
            </a:r>
            <a:r>
              <a:rPr lang="en-GB" dirty="0" smtClean="0"/>
              <a:t>. </a:t>
            </a:r>
          </a:p>
          <a:p>
            <a:r>
              <a:rPr lang="en-GB" dirty="0" smtClean="0"/>
              <a:t>Essentially flat response covering the sounding band and 12dB/octave roll off outside the band. </a:t>
            </a:r>
          </a:p>
          <a:p>
            <a:r>
              <a:rPr lang="en-GB" dirty="0" smtClean="0"/>
              <a:t>The antenna array is located 930 metres from the transmitter antenna.</a:t>
            </a:r>
          </a:p>
          <a:p>
            <a:endParaRPr lang="en-GB" dirty="0" smtClean="0"/>
          </a:p>
        </p:txBody>
      </p:sp>
      <p:pic>
        <p:nvPicPr>
          <p:cNvPr id="4" name="Picture 3" descr="Screen shot 2010-06-03 at 10.55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371600"/>
            <a:ext cx="3774540" cy="4649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248400" cy="1066800"/>
          </a:xfrm>
        </p:spPr>
        <p:txBody>
          <a:bodyPr/>
          <a:lstStyle/>
          <a:p>
            <a:r>
              <a:rPr lang="en-US" dirty="0" smtClean="0"/>
              <a:t>Example of an Antenna Group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0825" y="6248400"/>
            <a:ext cx="4678363" cy="457200"/>
          </a:xfrm>
        </p:spPr>
        <p:txBody>
          <a:bodyPr/>
          <a:lstStyle/>
          <a:p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8" name="Content Placeholder 7" descr=" Antennikenttä 0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294" r="-10294"/>
          <a:stretch>
            <a:fillRect/>
          </a:stretch>
        </p:blipFill>
        <p:spPr>
          <a:xfrm>
            <a:off x="838200" y="1600200"/>
            <a:ext cx="7391400" cy="4343400"/>
          </a:xfrm>
        </p:spPr>
      </p:pic>
      <p:sp>
        <p:nvSpPr>
          <p:cNvPr id="9" name="TextBox 8"/>
          <p:cNvSpPr txBox="1"/>
          <p:nvPr/>
        </p:nvSpPr>
        <p:spPr>
          <a:xfrm>
            <a:off x="1981200" y="5943600"/>
            <a:ext cx="5250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/>
              <a:t>Note that trees have not been removed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248400" cy="838200"/>
          </a:xfrm>
        </p:spPr>
        <p:txBody>
          <a:bodyPr/>
          <a:lstStyle/>
          <a:p>
            <a:r>
              <a:rPr lang="en-US" dirty="0" smtClean="0"/>
              <a:t>RF Filters and Signal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6248400" cy="3352800"/>
          </a:xfrm>
        </p:spPr>
        <p:txBody>
          <a:bodyPr/>
          <a:lstStyle/>
          <a:p>
            <a:r>
              <a:rPr lang="en-GB" dirty="0" smtClean="0"/>
              <a:t>Alpha Wolf sounder uses complex quadrature detection of both received linear components directly to the baseband.  </a:t>
            </a:r>
            <a:r>
              <a:rPr lang="en-GB" b="1" dirty="0" smtClean="0"/>
              <a:t> </a:t>
            </a:r>
            <a:endParaRPr lang="en-US" dirty="0" smtClean="0"/>
          </a:p>
          <a:p>
            <a:r>
              <a:rPr lang="en-GB" dirty="0" smtClean="0"/>
              <a:t>GPS controlled frequency and time reference</a:t>
            </a:r>
          </a:p>
          <a:p>
            <a:r>
              <a:rPr lang="en-GB" dirty="0" smtClean="0"/>
              <a:t>Identical frequency synthesisers in receivers and transmitter.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Detection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Analog 4-pole +10 kHz low pass filters and 5-pole own carrier suppression filters followed by very steep digital linear phase filter in AD-converters form the low frequency filtering.</a:t>
            </a:r>
          </a:p>
          <a:p>
            <a:r>
              <a:rPr lang="en-GB" dirty="0" smtClean="0"/>
              <a:t> The resulting 3 dB bandwidth is +- 10 kHz, which limits the maximum range formally to 3000 km.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to Digital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Alpha-Wolf uses 24-bit </a:t>
            </a:r>
            <a:r>
              <a:rPr lang="en-US" smtClean="0"/>
              <a:t>audio AD-converters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 smtClean="0"/>
              <a:t>Sampling frequency is 39062.5 Hz,</a:t>
            </a:r>
          </a:p>
          <a:p>
            <a:pPr>
              <a:buFont typeface="Arial"/>
              <a:buChar char="•"/>
            </a:pPr>
            <a:r>
              <a:rPr lang="en-US" dirty="0" smtClean="0"/>
              <a:t>Both linear received components are stored in complex format. 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dynamic range of the conversion is so high, that it can handle the echo signal and interference under all conditions without any gain control or other adjustments.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aka">
  <a:themeElements>
    <a:clrScheme name="vaaka 13">
      <a:dk1>
        <a:srgbClr val="000000"/>
      </a:dk1>
      <a:lt1>
        <a:srgbClr val="FFFFFF"/>
      </a:lt1>
      <a:dk2>
        <a:srgbClr val="000000"/>
      </a:dk2>
      <a:lt2>
        <a:srgbClr val="8F8F8C"/>
      </a:lt2>
      <a:accent1>
        <a:srgbClr val="C7BD8A"/>
      </a:accent1>
      <a:accent2>
        <a:srgbClr val="B31B34"/>
      </a:accent2>
      <a:accent3>
        <a:srgbClr val="FFFFFF"/>
      </a:accent3>
      <a:accent4>
        <a:srgbClr val="000000"/>
      </a:accent4>
      <a:accent5>
        <a:srgbClr val="E0DBC4"/>
      </a:accent5>
      <a:accent6>
        <a:srgbClr val="A2172E"/>
      </a:accent6>
      <a:hlink>
        <a:srgbClr val="1068A2"/>
      </a:hlink>
      <a:folHlink>
        <a:srgbClr val="4F8C0D"/>
      </a:folHlink>
    </a:clrScheme>
    <a:fontScheme name="vaaka">
      <a:majorFont>
        <a:latin typeface="Gill Sans"/>
        <a:ea typeface="ＭＳ Ｐゴシック"/>
        <a:cs typeface="ＭＳ Ｐゴシック"/>
      </a:majorFont>
      <a:minorFont>
        <a:latin typeface="Gill San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6" rIns="91431" bIns="45716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1790700" algn="r"/>
            <a:tab pos="1885950" algn="r"/>
            <a:tab pos="2867025" algn="r"/>
            <a:tab pos="3409950" algn="r"/>
            <a:tab pos="4486275" algn="r"/>
          </a:tabLst>
          <a:defRPr kumimoji="0" lang="fi-FI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ill San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6" rIns="91431" bIns="45716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1790700" algn="r"/>
            <a:tab pos="1885950" algn="r"/>
            <a:tab pos="2867025" algn="r"/>
            <a:tab pos="3409950" algn="r"/>
            <a:tab pos="4486275" algn="r"/>
          </a:tabLst>
          <a:defRPr kumimoji="0" lang="fi-FI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ill Sans" pitchFamily="-112" charset="0"/>
          </a:defRPr>
        </a:defPPr>
      </a:lstStyle>
    </a:lnDef>
  </a:objectDefaults>
  <a:extraClrSchemeLst>
    <a:extraClrScheme>
      <a:clrScheme name="vaa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a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a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a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a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a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13">
        <a:dk1>
          <a:srgbClr val="000000"/>
        </a:dk1>
        <a:lt1>
          <a:srgbClr val="FFFFFF"/>
        </a:lt1>
        <a:dk2>
          <a:srgbClr val="000000"/>
        </a:dk2>
        <a:lt2>
          <a:srgbClr val="8F8F8C"/>
        </a:lt2>
        <a:accent1>
          <a:srgbClr val="C7BD8A"/>
        </a:accent1>
        <a:accent2>
          <a:srgbClr val="B31B34"/>
        </a:accent2>
        <a:accent3>
          <a:srgbClr val="FFFFFF"/>
        </a:accent3>
        <a:accent4>
          <a:srgbClr val="000000"/>
        </a:accent4>
        <a:accent5>
          <a:srgbClr val="E0DBC4"/>
        </a:accent5>
        <a:accent6>
          <a:srgbClr val="A2172E"/>
        </a:accent6>
        <a:hlink>
          <a:srgbClr val="1068A2"/>
        </a:hlink>
        <a:folHlink>
          <a:srgbClr val="4F8C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10260</TotalTime>
  <Words>966</Words>
  <Application>Microsoft Macintosh PowerPoint</Application>
  <PresentationFormat>Piirtoheitinkalvo</PresentationFormat>
  <Paragraphs>109</Paragraphs>
  <Slides>23</Slides>
  <Notes>2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7" baseType="lpstr">
      <vt:lpstr>Arial</vt:lpstr>
      <vt:lpstr>Gill Sans</vt:lpstr>
      <vt:lpstr>ＭＳ Ｐゴシック</vt:lpstr>
      <vt:lpstr>vaaka</vt:lpstr>
      <vt:lpstr>Auroral Ionosphere During Solar Minimum in Very High Time Resolution</vt:lpstr>
      <vt:lpstr>The New Sodankylä Ionosonde</vt:lpstr>
      <vt:lpstr>Sodankylä Ionosonde: IPY Operations</vt:lpstr>
      <vt:lpstr>Transmitter and Modulation</vt:lpstr>
      <vt:lpstr>Receiver Array</vt:lpstr>
      <vt:lpstr>Example of an Antenna Group </vt:lpstr>
      <vt:lpstr>RF Filters and Signal Detection</vt:lpstr>
      <vt:lpstr>Post Detection Filters</vt:lpstr>
      <vt:lpstr>Analog to Digital Conversion</vt:lpstr>
      <vt:lpstr>The Receiver of the Alpha-Wolf Sounder</vt:lpstr>
      <vt:lpstr>Ionogram Computations</vt:lpstr>
      <vt:lpstr> Data Quality: Summer</vt:lpstr>
      <vt:lpstr>Data Quality: Winter</vt:lpstr>
      <vt:lpstr>Christmas Day 2008:  An Example</vt:lpstr>
      <vt:lpstr>Ionogram 20081225-0200UT: the original version </vt:lpstr>
      <vt:lpstr>Ionogram 20081225-0200UT: New Analysis</vt:lpstr>
      <vt:lpstr>Zooming in…</vt:lpstr>
      <vt:lpstr>A typical example, no echoes at all are seen on 20091209-0500UT </vt:lpstr>
      <vt:lpstr>Ionogram 20091209-0500UT, new analysis =&gt; foF2=0.95 MHz  </vt:lpstr>
      <vt:lpstr>The New Analysis for Ionograms</vt:lpstr>
      <vt:lpstr>One Day in 1-min Resolution</vt:lpstr>
      <vt:lpstr>Alpha-Wolf Sounder Performance</vt:lpstr>
      <vt:lpstr>Summary</vt:lpstr>
    </vt:vector>
  </TitlesOfParts>
  <Company>Hallintopalvelut/Oulun yliopisto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Pasi Terästi</dc:creator>
  <cp:lastModifiedBy>Microsoft Office -käyttäjä</cp:lastModifiedBy>
  <cp:revision>615</cp:revision>
  <dcterms:created xsi:type="dcterms:W3CDTF">2020-01-26T11:13:20Z</dcterms:created>
  <dcterms:modified xsi:type="dcterms:W3CDTF">2018-05-24T22:36:07Z</dcterms:modified>
</cp:coreProperties>
</file>