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  <p:sldMasterId id="2147483786" r:id="rId2"/>
  </p:sldMasterIdLst>
  <p:notesMasterIdLst>
    <p:notesMasterId r:id="rId50"/>
  </p:notesMasterIdLst>
  <p:handoutMasterIdLst>
    <p:handoutMasterId r:id="rId51"/>
  </p:handoutMasterIdLst>
  <p:sldIdLst>
    <p:sldId id="322" r:id="rId3"/>
    <p:sldId id="366" r:id="rId4"/>
    <p:sldId id="367" r:id="rId5"/>
    <p:sldId id="368" r:id="rId6"/>
    <p:sldId id="341" r:id="rId7"/>
    <p:sldId id="342" r:id="rId8"/>
    <p:sldId id="329" r:id="rId9"/>
    <p:sldId id="344" r:id="rId10"/>
    <p:sldId id="323" r:id="rId11"/>
    <p:sldId id="326" r:id="rId12"/>
    <p:sldId id="343" r:id="rId13"/>
    <p:sldId id="345" r:id="rId14"/>
    <p:sldId id="347" r:id="rId15"/>
    <p:sldId id="328" r:id="rId16"/>
    <p:sldId id="325" r:id="rId17"/>
    <p:sldId id="331" r:id="rId18"/>
    <p:sldId id="321" r:id="rId19"/>
    <p:sldId id="354" r:id="rId20"/>
    <p:sldId id="355" r:id="rId21"/>
    <p:sldId id="356" r:id="rId22"/>
    <p:sldId id="365" r:id="rId23"/>
    <p:sldId id="369" r:id="rId24"/>
    <p:sldId id="357" r:id="rId25"/>
    <p:sldId id="358" r:id="rId26"/>
    <p:sldId id="359" r:id="rId27"/>
    <p:sldId id="360" r:id="rId28"/>
    <p:sldId id="361" r:id="rId29"/>
    <p:sldId id="362" r:id="rId30"/>
    <p:sldId id="363" r:id="rId31"/>
    <p:sldId id="364" r:id="rId32"/>
    <p:sldId id="351" r:id="rId33"/>
    <p:sldId id="352" r:id="rId34"/>
    <p:sldId id="370" r:id="rId35"/>
    <p:sldId id="330" r:id="rId36"/>
    <p:sldId id="371" r:id="rId37"/>
    <p:sldId id="332" r:id="rId38"/>
    <p:sldId id="350" r:id="rId39"/>
    <p:sldId id="333" r:id="rId40"/>
    <p:sldId id="334" r:id="rId41"/>
    <p:sldId id="336" r:id="rId42"/>
    <p:sldId id="339" r:id="rId43"/>
    <p:sldId id="338" r:id="rId44"/>
    <p:sldId id="337" r:id="rId45"/>
    <p:sldId id="340" r:id="rId46"/>
    <p:sldId id="353" r:id="rId47"/>
    <p:sldId id="324" r:id="rId48"/>
    <p:sldId id="349" r:id="rId49"/>
  </p:sldIdLst>
  <p:sldSz cx="9144000" cy="6858000" type="overhead"/>
  <p:notesSz cx="6731000" cy="9856788"/>
  <p:defaultTextStyle>
    <a:defPPr>
      <a:defRPr lang="fi-FI"/>
    </a:defPPr>
    <a:lvl1pPr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5pPr>
    <a:lvl6pPr marL="22860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6pPr>
    <a:lvl7pPr marL="27432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7pPr>
    <a:lvl8pPr marL="32004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8pPr>
    <a:lvl9pPr marL="3657600" algn="l" defTabSz="457200" rtl="0" eaLnBrk="1" latinLnBrk="0" hangingPunct="1">
      <a:defRPr sz="1000" kern="1200">
        <a:solidFill>
          <a:schemeClr val="tx1"/>
        </a:solidFill>
        <a:latin typeface="Gill Sans" pitchFamily="-97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72"/>
    <a:srgbClr val="777777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6680" autoAdjust="0"/>
    <p:restoredTop sz="95119" autoAdjust="0"/>
  </p:normalViewPr>
  <p:slideViewPr>
    <p:cSldViewPr>
      <p:cViewPr>
        <p:scale>
          <a:sx n="100" d="100"/>
          <a:sy n="100" d="100"/>
        </p:scale>
        <p:origin x="-264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64663"/>
            <a:ext cx="2916237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0E1E719F-3CAB-F645-A93D-431A055BB2BF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6055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0913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endParaRPr lang="fi-FI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7" tIns="45702" rIns="91407" bIns="45702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200"/>
            </a:lvl1pPr>
          </a:lstStyle>
          <a:p>
            <a:fld id="{5EC56F26-1989-8041-81AA-E49029E37DB7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9107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18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29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30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19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20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23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24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25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26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27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538E6-443E-8F44-A736-04AA4B33ECA0}" type="slidenum">
              <a:rPr lang="fi-FI"/>
              <a:pPr/>
              <a:t>28</a:t>
            </a:fld>
            <a:endParaRPr lang="fi-FI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C78FEA-746D-3C47-B814-C11E63C7DF3E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7" name="Footer Placeholder 11"/>
          <p:cNvSpPr txBox="1">
            <a:spLocks/>
          </p:cNvSpPr>
          <p:nvPr userDrawn="1"/>
        </p:nvSpPr>
        <p:spPr>
          <a:xfrm>
            <a:off x="318700" y="6216719"/>
            <a:ext cx="2895600" cy="4308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Sodankylän geofysiikan observatorio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www.sgo.fi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 pitchFamily="-97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06B243-2F93-3543-A586-3677DAE0306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609600"/>
            <a:ext cx="1562100" cy="5334000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4533900" cy="5334000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39CF463-FA91-B942-835B-458794A3677C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i-FI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90713F-957A-2442-963D-6C2AC71983D7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C041701-B7DA-C940-A9F1-328F9941A64B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E420FFBF-11F0-4A45-839B-1106934F30F4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52A12C-3964-7347-B362-99C50C482FF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68D5EA-1388-C544-AB74-85C0F0B180B5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8ECD8F-2C69-5C46-A557-16114390AAC2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ECD008-4E24-E64A-81E9-7F74EBD1D9FD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759FFCFB-DF84-5C41-B08A-755EE0466C01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4D70321-3A4C-A14F-A8B3-FCB9A8696E3A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7" name="Footer Placeholder 11"/>
          <p:cNvSpPr txBox="1">
            <a:spLocks/>
          </p:cNvSpPr>
          <p:nvPr userDrawn="1"/>
        </p:nvSpPr>
        <p:spPr>
          <a:xfrm>
            <a:off x="318700" y="6216719"/>
            <a:ext cx="2895600" cy="4308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Sodankylän geofysiikan observatorio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ill Sans" pitchFamily="-97" charset="0"/>
                <a:ea typeface="+mn-ea"/>
                <a:cs typeface="+mn-cs"/>
              </a:rPr>
              <a:t>www.sgo.fi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" pitchFamily="-97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9399F90C-0FA0-B44E-9D73-E3058A7E2F7F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466C982-7297-2F4A-88F0-B3079FC95FDE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609600"/>
            <a:ext cx="1562100" cy="5334000"/>
          </a:xfrm>
        </p:spPr>
        <p:txBody>
          <a:bodyPr vert="eaVert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609600"/>
            <a:ext cx="4533900" cy="5334000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700F42D-FE66-1440-A42F-5EBE5114EC90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A3BA817-3A9F-AF47-BD91-87001693A57B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048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D0C876B-4897-6F40-8B4B-D06EE9452FBC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306F2-8B53-8449-B0E5-D7CEE5D4EFB0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648F10-F5CA-324B-9800-7CC8C825DE5F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BF84C9-2F56-5846-A600-15A90F1CC6D6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66873EB-DCA8-C14B-A573-4D1119C1B4C8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3124200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r>
              <a:rPr lang="fi-FI"/>
              <a:t>nimi ja pvm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6E1C39-BF6B-EC4D-8746-7C04265DAD02}" type="slidenum">
              <a:rPr lang="fi-FI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4.png"/><Relationship Id="rId14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136" name="Picture 8" descr="vaaka_suomi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67438" y="6021388"/>
            <a:ext cx="2767012" cy="576262"/>
          </a:xfrm>
          <a:prstGeom prst="rect">
            <a:avLst/>
          </a:prstGeom>
          <a:noFill/>
        </p:spPr>
      </p:pic>
      <p:pic>
        <p:nvPicPr>
          <p:cNvPr id="560130" name="Picture 2" descr="vaaka_1"/>
          <p:cNvPicPr preferRelativeResize="0"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328738" cy="2193925"/>
          </a:xfrm>
          <a:prstGeom prst="rect">
            <a:avLst/>
          </a:prstGeom>
          <a:noFill/>
        </p:spPr>
      </p:pic>
      <p:pic>
        <p:nvPicPr>
          <p:cNvPr id="560138" name="Picture 10" descr="uusi tausta2 copy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6013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56013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574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601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76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>
                <a:solidFill>
                  <a:srgbClr val="E4E4E4"/>
                </a:solidFill>
                <a:ea typeface="+mn-ea"/>
                <a:cs typeface="+mn-cs"/>
              </a:defRPr>
            </a:lvl1pPr>
          </a:lstStyle>
          <a:p>
            <a:fld id="{5553D63D-E3F8-3841-9106-8EBD8B1E7F1B}" type="slidenum">
              <a:rPr lang="fi-FI"/>
              <a:pPr/>
              <a:t>‹#›</a:t>
            </a:fld>
            <a:endParaRPr lang="fi-FI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318700" y="6216719"/>
            <a:ext cx="2895600" cy="430887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lvl1pPr algn="l">
              <a:buFontTx/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Sodankylän geofysiikan observatorio</a:t>
            </a:r>
          </a:p>
          <a:p>
            <a:r>
              <a:rPr lang="fi-FI" dirty="0" err="1" smtClean="0"/>
              <a:t>www.sgo.fi</a:t>
            </a:r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609600"/>
            <a:ext cx="6248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057400"/>
            <a:ext cx="62484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64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248400"/>
            <a:ext cx="4678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777777"/>
                </a:solidFill>
                <a:ea typeface="+mn-ea"/>
                <a:cs typeface="+mn-cs"/>
              </a:defRPr>
            </a:lvl1pPr>
          </a:lstStyle>
          <a:p>
            <a:r>
              <a:rPr lang="fi-FI"/>
              <a:t>YKSIKKÖ, MATTI MEIKÄLÄINEN, x.x.2006</a:t>
            </a:r>
          </a:p>
        </p:txBody>
      </p:sp>
      <p:sp>
        <p:nvSpPr>
          <p:cNvPr id="5642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76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>
                <a:ea typeface="+mn-ea"/>
                <a:cs typeface="+mn-cs"/>
              </a:defRPr>
            </a:lvl1pPr>
          </a:lstStyle>
          <a:p>
            <a:fld id="{161D4EBD-95EC-1648-AA77-BE5CC5C58A47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564230" name="Picture 6" descr="Kulmakuvi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2813" cy="1600200"/>
          </a:xfrm>
          <a:prstGeom prst="rect">
            <a:avLst/>
          </a:prstGeom>
          <a:noFill/>
        </p:spPr>
      </p:pic>
      <p:pic>
        <p:nvPicPr>
          <p:cNvPr id="564231" name="Picture 7" descr="cmykvaakafin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588125" y="6237288"/>
            <a:ext cx="2384425" cy="454025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gif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49.gif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1.png"/><Relationship Id="rId1" Type="http://schemas.microsoft.com/office/2007/relationships/media" Target="file://localhost/Volumes/Teetsi200GB/Auroras/reposamples/revontuliesitys/ArcticAcademy/GreenmassandCometS28.mov" TargetMode="External"/><Relationship Id="rId2" Type="http://schemas.openxmlformats.org/officeDocument/2006/relationships/video" Target="file://localhost/Volumes/Teetsi200GB/Auroras/reposamples/revontuliesitys/ArcticAcademy/GreenmassandCometS28.mov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1" Type="http://schemas.microsoft.com/office/2007/relationships/media" Target="file://localhost/Volumes/Teetsi200GB/Auroras/reposamples/revontuliesitys/ArcticAcademy/overlay2.mov" TargetMode="External"/><Relationship Id="rId2" Type="http://schemas.openxmlformats.org/officeDocument/2006/relationships/video" Target="file://localhost/Volumes/Teetsi200GB/Auroras/reposamples/revontuliesitys/ArcticAcademy/overlay2.mov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file://localhost/Volumes/Teetsi200GB/Auroras/reposamples/revontuliesitys/1fmianim.mov" TargetMode="External"/><Relationship Id="rId4" Type="http://schemas.openxmlformats.org/officeDocument/2006/relationships/video" Target="file://localhost/Volumes/Teetsi200GB/Auroras/reposamples/revontuliesitys/1fmianim.mov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microsoft.com/office/2007/relationships/media" Target="file://localhost/Volumes/Teetsi200GB/Auroras/reposamples/revontuliesitys/1swind.mov" TargetMode="External"/><Relationship Id="rId2" Type="http://schemas.openxmlformats.org/officeDocument/2006/relationships/video" Target="file://localhost/Volumes/Teetsi200GB/Auroras/reposamples/revontuliesitys/1swind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144016"/>
            <a:ext cx="7772400" cy="1700808"/>
          </a:xfrm>
        </p:spPr>
        <p:txBody>
          <a:bodyPr/>
          <a:lstStyle/>
          <a:p>
            <a:pPr algn="ctr"/>
            <a:r>
              <a:rPr lang="fi-FI" sz="3600" dirty="0" smtClean="0"/>
              <a:t>Miten avaruuden vaikutusta hallitaan – </a:t>
            </a:r>
            <a:br>
              <a:rPr lang="fi-FI" sz="3600" dirty="0" smtClean="0"/>
            </a:br>
            <a:r>
              <a:rPr lang="fi-FI" sz="3600" dirty="0" smtClean="0"/>
              <a:t>vai hallitaanko?</a:t>
            </a:r>
            <a:endParaRPr lang="fi-FI" sz="3600" dirty="0"/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699720"/>
            <a:ext cx="6400800" cy="609600"/>
          </a:xfrm>
        </p:spPr>
        <p:txBody>
          <a:bodyPr/>
          <a:lstStyle/>
          <a:p>
            <a:r>
              <a:rPr lang="fi-FI" dirty="0" smtClean="0"/>
              <a:t>FT Jyrki Manninen</a:t>
            </a:r>
            <a:endParaRPr lang="fi-FI" dirty="0" smtClean="0"/>
          </a:p>
        </p:txBody>
      </p:sp>
      <p:pic>
        <p:nvPicPr>
          <p:cNvPr id="6" name="Picture 5" descr="Iridium_ja_revontulet_Rai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993307"/>
            <a:ext cx="5624570" cy="3739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066800"/>
          </a:xfrm>
        </p:spPr>
        <p:txBody>
          <a:bodyPr/>
          <a:lstStyle/>
          <a:p>
            <a:r>
              <a:rPr lang="fi-FI" dirty="0" smtClean="0"/>
              <a:t>Revontuliovaalin sijainti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5334000" cy="4191000"/>
          </a:xfrm>
        </p:spPr>
        <p:txBody>
          <a:bodyPr/>
          <a:lstStyle/>
          <a:p>
            <a:pPr marL="361950" indent="-361950"/>
            <a:r>
              <a:rPr lang="en-US" dirty="0" err="1" smtClean="0"/>
              <a:t>voidaan</a:t>
            </a:r>
            <a:r>
              <a:rPr lang="en-US" dirty="0" smtClean="0"/>
              <a:t> </a:t>
            </a:r>
            <a:r>
              <a:rPr lang="en-US" dirty="0" err="1" smtClean="0"/>
              <a:t>havaita</a:t>
            </a:r>
            <a:r>
              <a:rPr lang="en-US" dirty="0" smtClean="0"/>
              <a:t> </a:t>
            </a:r>
            <a:r>
              <a:rPr lang="en-US" dirty="0" err="1" smtClean="0"/>
              <a:t>satelliiteista</a:t>
            </a:r>
            <a:r>
              <a:rPr lang="en-US" dirty="0" smtClean="0"/>
              <a:t> tai </a:t>
            </a:r>
            <a:r>
              <a:rPr lang="en-US" dirty="0" err="1" smtClean="0"/>
              <a:t>maasta</a:t>
            </a: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6324600" y="1175931"/>
            <a:ext cx="2044901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MIRACLE </a:t>
            </a:r>
            <a:r>
              <a:rPr lang="en-US" sz="1400" dirty="0" err="1" smtClean="0">
                <a:solidFill>
                  <a:schemeClr val="bg1"/>
                </a:solidFill>
              </a:rPr>
              <a:t>havaintoverkko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Picture 6" descr="MIRACLEmap2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516" y="1489075"/>
            <a:ext cx="2613284" cy="3768725"/>
          </a:xfrm>
          <a:prstGeom prst="rect">
            <a:avLst/>
          </a:prstGeom>
        </p:spPr>
      </p:pic>
      <p:pic>
        <p:nvPicPr>
          <p:cNvPr id="9" name="Picture 8" descr="dmsp1_dec14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82" y="1701800"/>
            <a:ext cx="4494718" cy="370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275667"/>
            <a:ext cx="2819400" cy="250613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066800"/>
          </a:xfrm>
        </p:spPr>
        <p:txBody>
          <a:bodyPr/>
          <a:lstStyle/>
          <a:p>
            <a:r>
              <a:rPr lang="fi-FI" dirty="0" smtClean="0"/>
              <a:t>Revontulien esiintyminen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495800" cy="4191000"/>
          </a:xfrm>
        </p:spPr>
        <p:txBody>
          <a:bodyPr/>
          <a:lstStyle/>
          <a:p>
            <a:pPr marL="361950" indent="-361950"/>
            <a:r>
              <a:rPr lang="fi-FI" smtClean="0"/>
              <a:t>esiintymistodennäköisyys kasvaa pohjoiseen mentäessä, revontuliovaali on joka yö pohjoisen Jäämeren yllä, josta se leviää etelää kohri geomagneettisten häiriöiden aikana</a:t>
            </a:r>
          </a:p>
          <a:p>
            <a:pPr marL="361950" indent="-361950"/>
            <a:r>
              <a:rPr lang="fi-FI" smtClean="0"/>
              <a:t>Huom! kun sääolot otetaan huomioon pienenee mahdollisuus revontulten näkemiseen esitetyistä luvuista</a:t>
            </a:r>
            <a:endParaRPr lang="fi-FI" smtClean="0"/>
          </a:p>
        </p:txBody>
      </p:sp>
      <p:pic>
        <p:nvPicPr>
          <p:cNvPr id="6" name="Picture 5" descr="repo_kart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066800"/>
            <a:ext cx="2764434" cy="4622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5200" y="5334000"/>
            <a:ext cx="1738953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0" indent="-361950"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( </a:t>
            </a:r>
            <a:r>
              <a:rPr lang="en-US" sz="1400" dirty="0" err="1" smtClean="0">
                <a:solidFill>
                  <a:schemeClr val="bg1"/>
                </a:solidFill>
              </a:rPr>
              <a:t>kartta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</a:rPr>
              <a:t>Jouni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Jussila</a:t>
            </a:r>
            <a:r>
              <a:rPr lang="en-US" sz="1400" dirty="0" smtClean="0">
                <a:solidFill>
                  <a:schemeClr val="bg1"/>
                </a:solidFill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696200" cy="1066800"/>
          </a:xfrm>
        </p:spPr>
        <p:txBody>
          <a:bodyPr/>
          <a:lstStyle/>
          <a:p>
            <a:r>
              <a:rPr lang="fi-FI" dirty="0" smtClean="0"/>
              <a:t>Minimi Sodankylän havainnoissa ohitettu</a:t>
            </a:r>
            <a:endParaRPr lang="fi-FI" dirty="0"/>
          </a:p>
        </p:txBody>
      </p:sp>
      <p:pic>
        <p:nvPicPr>
          <p:cNvPr id="4" name="Picture 3" descr="repot_2006_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295400"/>
            <a:ext cx="7787044" cy="476956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066800"/>
          </a:xfrm>
        </p:spPr>
        <p:txBody>
          <a:bodyPr/>
          <a:lstStyle/>
          <a:p>
            <a:r>
              <a:rPr lang="fi-FI" dirty="0" smtClean="0"/>
              <a:t>Revontulien ennustaminen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7848600" cy="4191000"/>
          </a:xfrm>
        </p:spPr>
        <p:txBody>
          <a:bodyPr/>
          <a:lstStyle/>
          <a:p>
            <a:pPr marL="361950" indent="-361950"/>
            <a:r>
              <a:rPr lang="fi-FI" smtClean="0"/>
              <a:t>ennustaminen perustuu auringon viime-</a:t>
            </a:r>
            <a:br>
              <a:rPr lang="fi-FI" smtClean="0"/>
            </a:br>
            <a:r>
              <a:rPr lang="fi-FI" smtClean="0"/>
              <a:t>aikaisen käyttäytymisen tuntemiseen:</a:t>
            </a:r>
          </a:p>
          <a:p>
            <a:pPr marL="762000" lvl="1" indent="-361950"/>
            <a:r>
              <a:rPr lang="fi-FI" smtClean="0"/>
              <a:t>onko aktiivisia auringonpilkkuja, joiden</a:t>
            </a:r>
            <a:br>
              <a:rPr lang="fi-FI" smtClean="0"/>
            </a:br>
            <a:r>
              <a:rPr lang="fi-FI" smtClean="0"/>
              <a:t> ympäristössä voi tapahtua hiukkauspurkauksia</a:t>
            </a:r>
          </a:p>
          <a:p>
            <a:pPr marL="762000" lvl="1" indent="-361950"/>
            <a:r>
              <a:rPr lang="fi-FI" smtClean="0"/>
              <a:t>onko korona-aukkoja, joista hiukkasia pääsee</a:t>
            </a:r>
            <a:br>
              <a:rPr lang="fi-FI" smtClean="0"/>
            </a:br>
            <a:r>
              <a:rPr lang="fi-FI" smtClean="0"/>
              <a:t> virtaamaan runsaammin avaruuteen</a:t>
            </a:r>
          </a:p>
          <a:p>
            <a:pPr marL="361950" indent="-361950"/>
            <a:r>
              <a:rPr lang="fi-FI" smtClean="0"/>
              <a:t>www.spaceweather.com </a:t>
            </a:r>
            <a:br>
              <a:rPr lang="fi-FI" smtClean="0"/>
            </a:br>
            <a:r>
              <a:rPr lang="fi-FI" smtClean="0"/>
              <a:t>- sivusto seuraa auringon tilaa jatkuvasti</a:t>
            </a:r>
          </a:p>
          <a:p>
            <a:pPr marL="361950" indent="-361950"/>
            <a:r>
              <a:rPr lang="fi-FI" smtClean="0"/>
              <a:t>syntyykö revontulet eli osuuko auringosta</a:t>
            </a:r>
            <a:br>
              <a:rPr lang="fi-FI" smtClean="0"/>
            </a:br>
            <a:r>
              <a:rPr lang="fi-FI" smtClean="0"/>
              <a:t>purkautuneet hiukkaset maan</a:t>
            </a:r>
            <a:br>
              <a:rPr lang="fi-FI" smtClean="0"/>
            </a:br>
            <a:r>
              <a:rPr lang="fi-FI" smtClean="0"/>
              <a:t>magneettikenttään?</a:t>
            </a:r>
            <a:endParaRPr lang="fi-FI" smtClean="0"/>
          </a:p>
        </p:txBody>
      </p:sp>
      <p:pic>
        <p:nvPicPr>
          <p:cNvPr id="7" name="Picture 6" descr="AuAktiivi_02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498600"/>
            <a:ext cx="2683773" cy="254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4114800"/>
            <a:ext cx="2819400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400" smtClean="0">
                <a:solidFill>
                  <a:schemeClr val="bg1"/>
                </a:solidFill>
              </a:rPr>
              <a:t>SGO:n laatima kuva kolmen viimeisen kuukauden aktiivisuudesta: 5-7. tammikuuta näkyvä piikki Ak-indeksissä toistunee 2-4 helmikuuta. Syy piikkiin on auringon pinnalla oleva korona-aukko (ks.  kalvo 2)</a:t>
            </a:r>
            <a:endParaRPr lang="fi-FI" sz="1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391400" cy="1066800"/>
          </a:xfrm>
        </p:spPr>
        <p:txBody>
          <a:bodyPr/>
          <a:lstStyle/>
          <a:p>
            <a:pPr algn="ctr"/>
            <a:r>
              <a:rPr lang="fi-FI" dirty="0" smtClean="0"/>
              <a:t>Auringon aktiivisen alueen rauhoittuminen voi kestää kuukausia</a:t>
            </a:r>
            <a:endParaRPr lang="fi-FI" dirty="0"/>
          </a:p>
        </p:txBody>
      </p:sp>
      <p:pic>
        <p:nvPicPr>
          <p:cNvPr id="8" name="Picture 7" descr="bartels2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4" y="1295400"/>
            <a:ext cx="3829846" cy="4419600"/>
          </a:xfrm>
          <a:prstGeom prst="rect">
            <a:avLst/>
          </a:prstGeom>
        </p:spPr>
      </p:pic>
      <p:pic>
        <p:nvPicPr>
          <p:cNvPr id="9" name="Picture 8" descr="bartels2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95400"/>
            <a:ext cx="4051301" cy="441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6705600" y="1219200"/>
            <a:ext cx="1066800" cy="1905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97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3581400"/>
            <a:ext cx="3048000" cy="128240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TÄSTÄ JOHTUEN REVONTULET </a:t>
            </a:r>
            <a:r>
              <a:rPr lang="en-US" sz="1600" dirty="0" smtClean="0">
                <a:solidFill>
                  <a:srgbClr val="FF0000"/>
                </a:solidFill>
              </a:rPr>
              <a:t>VOIVAT </a:t>
            </a:r>
            <a:r>
              <a:rPr lang="en-US" sz="1600" dirty="0" smtClean="0">
                <a:solidFill>
                  <a:srgbClr val="FF0000"/>
                </a:solidFill>
              </a:rPr>
              <a:t>TOISTUA NOIN 27 PÄIVÄN KULUTTUA, MIKÄ ON AURINGON PYÖRÄHDYSAIKA AKSELINSA YMPÄRI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848600" cy="1066800"/>
          </a:xfrm>
        </p:spPr>
        <p:txBody>
          <a:bodyPr/>
          <a:lstStyle/>
          <a:p>
            <a:r>
              <a:rPr lang="fi-FI" dirty="0" smtClean="0"/>
              <a:t>Toisaalta iso hiukkaspurkaus voi aiheuttaa revontulet alle vuorokauden varoitusajalla, kuten lokakuussa 2003</a:t>
            </a:r>
            <a:endParaRPr lang="fi-FI" dirty="0"/>
          </a:p>
        </p:txBody>
      </p:sp>
      <p:pic>
        <p:nvPicPr>
          <p:cNvPr id="2" name="20031029_30ref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9752" y="1484784"/>
            <a:ext cx="4320480" cy="464059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248400" cy="1066800"/>
          </a:xfrm>
        </p:spPr>
        <p:txBody>
          <a:bodyPr/>
          <a:lstStyle/>
          <a:p>
            <a:r>
              <a:rPr lang="fi-FI" dirty="0" smtClean="0"/>
              <a:t>… silti aktiiviset revontulet mahdollisia	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609600"/>
          </a:xfrm>
        </p:spPr>
        <p:txBody>
          <a:bodyPr/>
          <a:lstStyle/>
          <a:p>
            <a:pPr marL="361950" indent="-361950"/>
            <a:r>
              <a:rPr lang="fi-FI" dirty="0" smtClean="0"/>
              <a:t>revontulet aiheuttavat häiriöt toistuu usein 27,5 vrk välein</a:t>
            </a:r>
          </a:p>
        </p:txBody>
      </p:sp>
      <p:grpSp>
        <p:nvGrpSpPr>
          <p:cNvPr id="2" name="Group 9"/>
          <p:cNvGrpSpPr/>
          <p:nvPr/>
        </p:nvGrpSpPr>
        <p:grpSpPr>
          <a:xfrm>
            <a:off x="5791200" y="1295400"/>
            <a:ext cx="2590800" cy="3893911"/>
            <a:chOff x="6248400" y="1973489"/>
            <a:chExt cx="2590800" cy="3893911"/>
          </a:xfrm>
        </p:grpSpPr>
        <p:pic>
          <p:nvPicPr>
            <p:cNvPr id="7" name="Picture 6" descr="repo20100216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48400" y="1973489"/>
              <a:ext cx="2590800" cy="38939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278369" y="5595531"/>
              <a:ext cx="25443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200" dirty="0" err="1" smtClean="0">
                  <a:solidFill>
                    <a:srgbClr val="FFFFFF"/>
                  </a:solidFill>
                </a:rPr>
                <a:t>Sodankylä</a:t>
              </a:r>
              <a:r>
                <a:rPr lang="en-US" sz="1200" dirty="0" smtClean="0">
                  <a:solidFill>
                    <a:srgbClr val="FFFFFF"/>
                  </a:solidFill>
                </a:rPr>
                <a:t> 15.-16.2.2010 </a:t>
              </a:r>
              <a:r>
                <a:rPr lang="en-US" sz="1200" dirty="0" err="1" smtClean="0">
                  <a:solidFill>
                    <a:srgbClr val="FFFFFF"/>
                  </a:solidFill>
                </a:rPr>
                <a:t>välisenä</a:t>
              </a:r>
              <a:r>
                <a:rPr lang="en-US" sz="1200" dirty="0" smtClean="0">
                  <a:solidFill>
                    <a:srgbClr val="FFFFFF"/>
                  </a:solidFill>
                </a:rPr>
                <a:t> </a:t>
              </a:r>
              <a:r>
                <a:rPr lang="en-US" sz="1200" dirty="0" err="1" smtClean="0">
                  <a:solidFill>
                    <a:srgbClr val="FFFFFF"/>
                  </a:solidFill>
                </a:rPr>
                <a:t>yönä</a:t>
              </a:r>
              <a:endParaRPr lang="en-US" sz="12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0" name="Picture 9" descr="AuAktiivi_02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445" y="1295400"/>
            <a:ext cx="4092755" cy="3873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Sodankylän geofysiikan observatorio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7239000" cy="4191000"/>
          </a:xfrm>
        </p:spPr>
        <p:txBody>
          <a:bodyPr/>
          <a:lstStyle/>
          <a:p>
            <a:pPr marL="361950" indent="-361950"/>
            <a:r>
              <a:rPr lang="fi-FI" dirty="0" smtClean="0"/>
              <a:t>1. havaintoasema Sodankylässä</a:t>
            </a:r>
            <a:br>
              <a:rPr lang="fi-FI" dirty="0" smtClean="0"/>
            </a:br>
            <a:r>
              <a:rPr lang="fi-FI" dirty="0" smtClean="0"/>
              <a:t>vuosina1882-1884</a:t>
            </a:r>
          </a:p>
          <a:p>
            <a:pPr marL="361950" indent="-361950"/>
            <a:r>
              <a:rPr lang="fi-FI" dirty="0" smtClean="0"/>
              <a:t>Suomalainen tiedeakatemia</a:t>
            </a:r>
            <a:br>
              <a:rPr lang="fi-FI" dirty="0" smtClean="0"/>
            </a:br>
            <a:r>
              <a:rPr lang="fi-FI" dirty="0" smtClean="0"/>
              <a:t>perusti geofysiikan observatorion 1913. Havaintotoiminta alkoi 1914.</a:t>
            </a:r>
          </a:p>
          <a:p>
            <a:pPr marL="361950" indent="-361950"/>
            <a:r>
              <a:rPr lang="fi-FI" dirty="0" smtClean="0"/>
              <a:t>pitkät perinteet </a:t>
            </a:r>
            <a:br>
              <a:rPr lang="fi-FI" dirty="0" smtClean="0"/>
            </a:br>
            <a:r>
              <a:rPr lang="fi-FI" dirty="0" smtClean="0"/>
              <a:t>revontulitutkimuksessa,</a:t>
            </a:r>
            <a:br>
              <a:rPr lang="fi-FI" dirty="0" smtClean="0"/>
            </a:br>
            <a:r>
              <a:rPr lang="fi-FI" dirty="0" smtClean="0"/>
              <a:t>nykyään osa Oulun yliopistoa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33333" b="20290"/>
          <a:stretch>
            <a:fillRect/>
          </a:stretch>
        </p:blipFill>
        <p:spPr bwMode="auto">
          <a:xfrm>
            <a:off x="5096818" y="1219200"/>
            <a:ext cx="3588942" cy="121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" name="Picture 7" descr="Tähtelä1917small.png"/>
          <p:cNvPicPr>
            <a:picLocks noChangeAspect="1"/>
          </p:cNvPicPr>
          <p:nvPr/>
        </p:nvPicPr>
        <p:blipFill>
          <a:blip r:embed="rId3"/>
          <a:srcRect r="27813" b="24197"/>
          <a:stretch>
            <a:fillRect/>
          </a:stretch>
        </p:blipFill>
        <p:spPr>
          <a:xfrm>
            <a:off x="5105400" y="2819400"/>
            <a:ext cx="3580108" cy="2743200"/>
          </a:xfrm>
          <a:prstGeom prst="rect">
            <a:avLst/>
          </a:prstGeom>
        </p:spPr>
      </p:pic>
      <p:pic>
        <p:nvPicPr>
          <p:cNvPr id="9" name="Picture 8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4572000"/>
            <a:ext cx="4470400" cy="14605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ittausasemat20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42" y="1024880"/>
            <a:ext cx="4581858" cy="4348336"/>
          </a:xfrm>
          <a:prstGeom prst="rect">
            <a:avLst/>
          </a:prstGeom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smtClean="0"/>
              <a:t>SGO:n havaintotoiminta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412776"/>
            <a:ext cx="6553200" cy="5256584"/>
          </a:xfrm>
        </p:spPr>
        <p:txBody>
          <a:bodyPr/>
          <a:lstStyle/>
          <a:p>
            <a:pPr>
              <a:buNone/>
            </a:pPr>
            <a:r>
              <a:rPr lang="fi-FI" dirty="0" smtClean="0"/>
              <a:t>Muodostuu:</a:t>
            </a:r>
          </a:p>
          <a:p>
            <a:r>
              <a:rPr lang="fi-FI" dirty="0" smtClean="0"/>
              <a:t>SGO:n omista laitteista</a:t>
            </a:r>
          </a:p>
          <a:p>
            <a:r>
              <a:rPr lang="fi-FI" dirty="0" smtClean="0"/>
              <a:t>SGO:n ylläpitämistä</a:t>
            </a:r>
            <a:br>
              <a:rPr lang="fi-FI" dirty="0" smtClean="0"/>
            </a:br>
            <a:r>
              <a:rPr lang="fi-FI" dirty="0" smtClean="0"/>
              <a:t> yhteistyölaitosten laitteista</a:t>
            </a:r>
          </a:p>
          <a:p>
            <a:pPr>
              <a:buNone/>
            </a:pPr>
            <a:r>
              <a:rPr lang="fi-FI" dirty="0" smtClean="0"/>
              <a:t>Sijaitsevat:</a:t>
            </a:r>
          </a:p>
          <a:p>
            <a:r>
              <a:rPr lang="fi-FI" dirty="0" smtClean="0"/>
              <a:t>observatorioalueella</a:t>
            </a:r>
          </a:p>
          <a:p>
            <a:r>
              <a:rPr lang="fi-FI" dirty="0" smtClean="0"/>
              <a:t>yhteistyötahojen tiloissa</a:t>
            </a:r>
          </a:p>
          <a:p>
            <a:r>
              <a:rPr lang="fi-FI" dirty="0" smtClean="0"/>
              <a:t>yksityiskodeissa</a:t>
            </a: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Osa observatorion havaintotoiminnasta on</a:t>
            </a:r>
          </a:p>
          <a:p>
            <a:pPr>
              <a:buNone/>
            </a:pPr>
            <a:r>
              <a:rPr lang="fi-FI" dirty="0" smtClean="0"/>
              <a:t>kampanjaluonteista, kuten Pomokairassa tehdyt</a:t>
            </a:r>
          </a:p>
          <a:p>
            <a:pPr>
              <a:buNone/>
            </a:pPr>
            <a:r>
              <a:rPr lang="fi-FI" dirty="0" err="1" smtClean="0"/>
              <a:t>VLF-mittaukset</a:t>
            </a:r>
            <a:r>
              <a:rPr lang="fi-FI" dirty="0" smtClean="0"/>
              <a:t>.</a:t>
            </a:r>
          </a:p>
          <a:p>
            <a:pPr>
              <a:buNone/>
            </a:pPr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2405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7772400" cy="1066800"/>
          </a:xfrm>
        </p:spPr>
        <p:txBody>
          <a:bodyPr/>
          <a:lstStyle/>
          <a:p>
            <a:r>
              <a:rPr lang="fi-FI" dirty="0" smtClean="0"/>
              <a:t>Esimerkki </a:t>
            </a:r>
            <a:r>
              <a:rPr lang="fi-FI" dirty="0" err="1" smtClean="0"/>
              <a:t>riometrin</a:t>
            </a:r>
            <a:r>
              <a:rPr lang="fi-FI" dirty="0" smtClean="0"/>
              <a:t> havainnosta</a:t>
            </a:r>
            <a:endParaRPr lang="fi-FI" dirty="0"/>
          </a:p>
        </p:txBody>
      </p:sp>
      <p:sp>
        <p:nvSpPr>
          <p:cNvPr id="15" name="Donut 14"/>
          <p:cNvSpPr/>
          <p:nvPr/>
        </p:nvSpPr>
        <p:spPr bwMode="auto">
          <a:xfrm>
            <a:off x="457200" y="0"/>
            <a:ext cx="914400" cy="914400"/>
          </a:xfrm>
          <a:prstGeom prst="don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112" charset="0"/>
            </a:endParaRPr>
          </a:p>
        </p:txBody>
      </p:sp>
      <p:sp>
        <p:nvSpPr>
          <p:cNvPr id="30" name="Hexagon 29"/>
          <p:cNvSpPr/>
          <p:nvPr/>
        </p:nvSpPr>
        <p:spPr bwMode="auto">
          <a:xfrm>
            <a:off x="6172200" y="3962400"/>
            <a:ext cx="304800" cy="304800"/>
          </a:xfrm>
          <a:prstGeom prst="hexagon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11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7031" r="8594" b="4857"/>
          <a:stretch>
            <a:fillRect/>
          </a:stretch>
        </p:blipFill>
        <p:spPr>
          <a:xfrm>
            <a:off x="1600200" y="1371600"/>
            <a:ext cx="7261411" cy="4572000"/>
          </a:xfrm>
          <a:prstGeom prst="rect">
            <a:avLst/>
          </a:prstGeom>
        </p:spPr>
      </p:pic>
      <p:sp>
        <p:nvSpPr>
          <p:cNvPr id="28" name="Content Placeholder 27"/>
          <p:cNvSpPr>
            <a:spLocks noGrp="1"/>
          </p:cNvSpPr>
          <p:nvPr>
            <p:ph idx="1"/>
          </p:nvPr>
        </p:nvSpPr>
        <p:spPr>
          <a:xfrm>
            <a:off x="381000" y="1398240"/>
            <a:ext cx="3886200" cy="4191000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fi-FI" dirty="0" smtClean="0">
                <a:solidFill>
                  <a:schemeClr val="tx1"/>
                </a:solidFill>
              </a:rPr>
              <a:t>mittaa galaktisen radiokohinan vaimenemista yläilmakehässä (~70km korkeudella)</a:t>
            </a:r>
          </a:p>
          <a:p>
            <a:r>
              <a:rPr lang="fi-FI" dirty="0" smtClean="0">
                <a:solidFill>
                  <a:schemeClr val="tx1"/>
                </a:solidFill>
              </a:rPr>
              <a:t>vastaanottimet armeijan käyttöön varatuilla taajuusalueilla (30.0 MHz ja 51.4MHz), joilla ei yleensä lähetystä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5975787"/>
            <a:ext cx="464820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2000" dirty="0" smtClean="0">
                <a:solidFill>
                  <a:schemeClr val="accent3"/>
                </a:solidFill>
              </a:rPr>
              <a:t>Sodankylä 51.4 MHz  - Joulukuu 2009</a:t>
            </a:r>
            <a:endParaRPr lang="fi-FI" sz="2000" dirty="0">
              <a:solidFill>
                <a:schemeClr val="accent3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667000" y="4876800"/>
            <a:ext cx="4724400" cy="304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5105400" y="2133600"/>
            <a:ext cx="2743200" cy="1371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81000" y="4953000"/>
            <a:ext cx="2980303" cy="5437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600" smtClean="0"/>
              <a:t>Normaalia vuorokausi-</a:t>
            </a:r>
          </a:p>
          <a:p>
            <a:pPr>
              <a:buNone/>
            </a:pPr>
            <a:r>
              <a:rPr lang="fi-FI" sz="1600" smtClean="0"/>
              <a:t>vaihtelua, kun kaistalla ei lähetystä</a:t>
            </a:r>
            <a:endParaRPr lang="fi-FI" sz="1600"/>
          </a:p>
        </p:txBody>
      </p:sp>
      <p:sp>
        <p:nvSpPr>
          <p:cNvPr id="19" name="TextBox 18"/>
          <p:cNvSpPr txBox="1"/>
          <p:nvPr/>
        </p:nvSpPr>
        <p:spPr>
          <a:xfrm>
            <a:off x="6629400" y="904061"/>
            <a:ext cx="2326278" cy="54373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600" smtClean="0"/>
              <a:t>Voimakas lähetin kyllästää</a:t>
            </a:r>
          </a:p>
          <a:p>
            <a:pPr>
              <a:buNone/>
            </a:pPr>
            <a:r>
              <a:rPr lang="fi-FI" sz="1600" smtClean="0"/>
              <a:t> herkän vastaanottimen</a:t>
            </a:r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19127722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Maan magneettikenttä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001000" cy="1295400"/>
          </a:xfrm>
        </p:spPr>
        <p:txBody>
          <a:bodyPr/>
          <a:lstStyle/>
          <a:p>
            <a:pPr marL="361950" indent="-361950">
              <a:buNone/>
            </a:pPr>
            <a:r>
              <a:rPr lang="fi-FI" smtClean="0"/>
              <a:t>	Yli 99 % maan pinnalla havaittavasta magneettikentästä on peräisin Maan ulkoytimen sähkövirroista syntyvästä magneettikentästä, joka  muistuttaa dipolikenttää.</a:t>
            </a:r>
          </a:p>
          <a:p>
            <a:pPr marL="361950" indent="-361950">
              <a:buNone/>
            </a:pPr>
            <a:endParaRPr lang="fi-FI" smtClean="0"/>
          </a:p>
          <a:p>
            <a:pPr marL="361950" indent="-361950">
              <a:buNone/>
            </a:pPr>
            <a:r>
              <a:rPr lang="fi-FI" smtClean="0"/>
              <a:t>	</a:t>
            </a:r>
            <a:endParaRPr lang="fi-FI" smtClean="0"/>
          </a:p>
        </p:txBody>
      </p:sp>
      <p:pic>
        <p:nvPicPr>
          <p:cNvPr id="6" name="Picture 5" descr="earth-mag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20888"/>
            <a:ext cx="4876800" cy="36576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181600" y="2743200"/>
            <a:ext cx="3962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Kentän synty selitetään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ns. dynamoteorialla.</a:t>
            </a:r>
            <a:b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Maan pinnalla havaittu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kentän hidas muutos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tunnetaan ns. sekulaarivaihteluna.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771800" y="5589240"/>
            <a:ext cx="457200" cy="304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9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590800" y="2780928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8094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err="1" smtClean="0"/>
              <a:t>Geomagnetismi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719064"/>
            <a:ext cx="8382000" cy="4518248"/>
          </a:xfrm>
        </p:spPr>
        <p:txBody>
          <a:bodyPr/>
          <a:lstStyle/>
          <a:p>
            <a:r>
              <a:rPr lang="fi-FI" dirty="0" smtClean="0"/>
              <a:t>Maan magneettikentän sekulaari-</a:t>
            </a:r>
          </a:p>
          <a:p>
            <a:pPr>
              <a:buNone/>
            </a:pPr>
            <a:r>
              <a:rPr lang="fi-FI" dirty="0" smtClean="0"/>
              <a:t>vaihtelun seuranta alkoi 1914</a:t>
            </a:r>
          </a:p>
          <a:p>
            <a:r>
              <a:rPr lang="fi-FI" dirty="0" smtClean="0"/>
              <a:t>Hitaat ja nopeat vaihtelut havaintaan eri laitteilla:</a:t>
            </a:r>
          </a:p>
          <a:p>
            <a:pPr lvl="1"/>
            <a:r>
              <a:rPr lang="fi-FI" dirty="0" smtClean="0"/>
              <a:t>hitaat variometreillä</a:t>
            </a:r>
          </a:p>
          <a:p>
            <a:pPr lvl="1"/>
            <a:r>
              <a:rPr lang="fi-FI" dirty="0" smtClean="0"/>
              <a:t>nopeat pulsaatiomagnetometreillä</a:t>
            </a:r>
          </a:p>
          <a:p>
            <a:pPr lvl="1"/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sz="2000" dirty="0" smtClean="0"/>
              <a:t>Perustana mm. karttojen erantokorjauksille.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573016"/>
            <a:ext cx="3352800" cy="2514600"/>
          </a:xfrm>
          <a:prstGeom prst="rect">
            <a:avLst/>
          </a:prstGeom>
        </p:spPr>
      </p:pic>
      <p:pic>
        <p:nvPicPr>
          <p:cNvPr id="8" name="Picture 7" descr="theodoliitti.png"/>
          <p:cNvPicPr>
            <a:picLocks noChangeAspect="1"/>
          </p:cNvPicPr>
          <p:nvPr/>
        </p:nvPicPr>
        <p:blipFill>
          <a:blip r:embed="rId4"/>
          <a:srcRect t="45622"/>
          <a:stretch>
            <a:fillRect/>
          </a:stretch>
        </p:blipFill>
        <p:spPr>
          <a:xfrm>
            <a:off x="5562600" y="304800"/>
            <a:ext cx="2971800" cy="2297920"/>
          </a:xfrm>
          <a:prstGeom prst="rect">
            <a:avLst/>
          </a:prstGeom>
        </p:spPr>
      </p:pic>
      <p:pic>
        <p:nvPicPr>
          <p:cNvPr id="6" name="Picture 5" descr="deklinaatio1914_2008.png"/>
          <p:cNvPicPr>
            <a:picLocks noChangeAspect="1"/>
          </p:cNvPicPr>
          <p:nvPr/>
        </p:nvPicPr>
        <p:blipFill>
          <a:blip r:embed="rId5"/>
          <a:srcRect t="3333" b="66667"/>
          <a:stretch>
            <a:fillRect/>
          </a:stretch>
        </p:blipFill>
        <p:spPr>
          <a:xfrm>
            <a:off x="0" y="3886200"/>
            <a:ext cx="52165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785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Deklinaatio Suomessa</a:t>
            </a:r>
            <a:endParaRPr lang="fi-FI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4114800" y="1524000"/>
            <a:ext cx="4648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buNone/>
            </a:pPr>
            <a:r>
              <a:rPr kumimoji="0" lang="fi-FI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Deklinaatio</a:t>
            </a:r>
            <a:r>
              <a:rPr kumimoji="0" lang="fi-FI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eli eranto on syytä tuntea määritettäessä suuntia kompassilla tai </a:t>
            </a:r>
            <a:r>
              <a:rPr lang="fi-FI" sz="2400" kern="0" dirty="0" smtClean="0">
                <a:solidFill>
                  <a:schemeClr val="bg1"/>
                </a:solidFill>
              </a:rPr>
              <a:t>suunnistettaessa </a:t>
            </a:r>
            <a:r>
              <a:rPr kumimoji="0" lang="fi-FI" sz="24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pitempiä matkoja.</a:t>
            </a:r>
            <a:endParaRPr lang="fi-FI" sz="2400" kern="0" noProof="0" dirty="0" smtClean="0">
              <a:solidFill>
                <a:schemeClr val="bg1"/>
              </a:solidFill>
              <a:latin typeface="+mn-lt"/>
            </a:endParaRPr>
          </a:p>
          <a:p>
            <a:pPr marL="361950" lvl="0" indent="-361950">
              <a:lnSpc>
                <a:spcPct val="100000"/>
              </a:lnSpc>
              <a:buNone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	Samoin häiriöt eli paikalliset poikkeamat magneettikentässä.</a:t>
            </a:r>
            <a:endParaRPr kumimoji="0" lang="fi-FI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47800"/>
            <a:ext cx="3148330" cy="4455160"/>
          </a:xfrm>
          <a:prstGeom prst="rect">
            <a:avLst/>
          </a:prstGeom>
        </p:spPr>
      </p:pic>
      <p:pic>
        <p:nvPicPr>
          <p:cNvPr id="15" name="Picture 14" descr="deklinaatio1914_2008.png"/>
          <p:cNvPicPr>
            <a:picLocks noChangeAspect="1"/>
          </p:cNvPicPr>
          <p:nvPr/>
        </p:nvPicPr>
        <p:blipFill rotWithShape="1">
          <a:blip r:embed="rId3"/>
          <a:srcRect l="4132" t="3459" r="4339" b="66667"/>
          <a:stretch/>
        </p:blipFill>
        <p:spPr>
          <a:xfrm>
            <a:off x="4737100" y="3933056"/>
            <a:ext cx="4081154" cy="1751195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4114800" y="5715000"/>
            <a:ext cx="487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buNone/>
            </a:pPr>
            <a:r>
              <a:rPr kumimoji="0" lang="fi-FI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fi-FI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lang="fi-FI" sz="1600" kern="0" noProof="0" dirty="0" err="1" smtClean="0">
                <a:solidFill>
                  <a:schemeClr val="bg1"/>
                </a:solidFill>
                <a:latin typeface="+mn-lt"/>
              </a:rPr>
              <a:t>ekulaarimuutos</a:t>
            </a:r>
            <a:r>
              <a:rPr lang="fi-FI" sz="1600" kern="0" noProof="0" dirty="0" smtClean="0">
                <a:solidFill>
                  <a:schemeClr val="bg1"/>
                </a:solidFill>
                <a:latin typeface="+mn-lt"/>
              </a:rPr>
              <a:t> Sodankylässä1914-2009.</a:t>
            </a:r>
            <a:endParaRPr kumimoji="0" lang="fi-FI" sz="1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20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58000" cy="762000"/>
          </a:xfrm>
        </p:spPr>
        <p:txBody>
          <a:bodyPr/>
          <a:lstStyle/>
          <a:p>
            <a:r>
              <a:rPr lang="fi-FI" dirty="0" smtClean="0"/>
              <a:t>Paikallisesti kentässä on anomalioita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6477000" cy="4724400"/>
          </a:xfrm>
        </p:spPr>
        <p:txBody>
          <a:bodyPr/>
          <a:lstStyle/>
          <a:p>
            <a:pPr marL="361950" indent="-361950">
              <a:buNone/>
            </a:pPr>
            <a:r>
              <a:rPr lang="fi-FI" dirty="0" smtClean="0"/>
              <a:t>Paikalliset poikkeamat johtuvat maa-</a:t>
            </a:r>
          </a:p>
          <a:p>
            <a:pPr marL="361950" indent="-361950">
              <a:buNone/>
            </a:pPr>
            <a:r>
              <a:rPr lang="fi-FI" dirty="0" smtClean="0"/>
              <a:t>ja kallioperän ferromagneettisesta materiaalista,</a:t>
            </a:r>
          </a:p>
          <a:p>
            <a:pPr marL="361950" indent="-361950">
              <a:buNone/>
            </a:pPr>
            <a:r>
              <a:rPr lang="fi-FI" dirty="0" smtClean="0"/>
              <a:t>esim. rautamalmi, jotka ovat pysyvästi</a:t>
            </a:r>
          </a:p>
          <a:p>
            <a:pPr marL="361950" indent="-361950">
              <a:buNone/>
            </a:pPr>
            <a:r>
              <a:rPr lang="fi-FI" dirty="0" smtClean="0"/>
              <a:t>magneettisia.</a:t>
            </a:r>
          </a:p>
          <a:p>
            <a:pPr marL="361950" indent="-361950">
              <a:buNone/>
            </a:pPr>
            <a:endParaRPr lang="fi-FI" dirty="0" smtClean="0"/>
          </a:p>
          <a:p>
            <a:pPr marL="361950" indent="-361950">
              <a:buNone/>
            </a:pPr>
            <a:endParaRPr lang="fi-FI" dirty="0" smtClean="0"/>
          </a:p>
          <a:p>
            <a:pPr marL="361950" indent="-361950">
              <a:buNone/>
            </a:pPr>
            <a:r>
              <a:rPr lang="fi-FI" dirty="0" smtClean="0"/>
              <a:t>Kuvassa </a:t>
            </a:r>
            <a:r>
              <a:rPr lang="fi-FI" dirty="0" err="1" smtClean="0"/>
              <a:t>GTK:n</a:t>
            </a:r>
            <a:r>
              <a:rPr lang="fi-FI" dirty="0" smtClean="0"/>
              <a:t> mittaama matalalentokartta</a:t>
            </a:r>
          </a:p>
          <a:p>
            <a:pPr marL="361950" indent="-361950">
              <a:buNone/>
            </a:pPr>
            <a:r>
              <a:rPr lang="fi-FI" dirty="0" smtClean="0"/>
              <a:t>magneettikentän anomalioista Suomen alueella.</a:t>
            </a:r>
          </a:p>
          <a:p>
            <a:pPr marL="361950" indent="-361950">
              <a:buNone/>
            </a:pPr>
            <a:endParaRPr lang="fi-FI" dirty="0" smtClean="0"/>
          </a:p>
          <a:p>
            <a:pPr marL="361950" indent="-361950">
              <a:buNone/>
            </a:pPr>
            <a:endParaRPr lang="fi-FI" dirty="0" smtClean="0"/>
          </a:p>
        </p:txBody>
      </p:sp>
      <p:pic>
        <p:nvPicPr>
          <p:cNvPr id="5" name="Picture 4" descr="mafin_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7579" y="1219200"/>
            <a:ext cx="2317821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24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err="1" smtClean="0"/>
              <a:t>Aeronomia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95400"/>
            <a:ext cx="5050904" cy="4293840"/>
          </a:xfrm>
        </p:spPr>
        <p:txBody>
          <a:bodyPr/>
          <a:lstStyle/>
          <a:p>
            <a:pPr>
              <a:buNone/>
            </a:pPr>
            <a:r>
              <a:rPr lang="fi-FI" b="1" smtClean="0"/>
              <a:t>Ionosondilla</a:t>
            </a:r>
            <a:r>
              <a:rPr lang="fi-FI" smtClean="0"/>
              <a:t> luodattu ionosfääriä</a:t>
            </a:r>
          </a:p>
          <a:p>
            <a:pPr>
              <a:buNone/>
            </a:pPr>
            <a:r>
              <a:rPr lang="fi-FI" smtClean="0"/>
              <a:t>vuodesta 1957 asti.</a:t>
            </a:r>
          </a:p>
          <a:p>
            <a:pPr>
              <a:buNone/>
            </a:pPr>
            <a:r>
              <a:rPr lang="fi-FI" smtClean="0"/>
              <a:t>Nykyinen “Alfa-susi” luotaa</a:t>
            </a:r>
          </a:p>
          <a:p>
            <a:pPr>
              <a:buNone/>
            </a:pPr>
            <a:r>
              <a:rPr lang="fi-FI" smtClean="0"/>
              <a:t>kerran minuutissa 0,5-16MHz</a:t>
            </a:r>
          </a:p>
          <a:p>
            <a:pPr>
              <a:buNone/>
            </a:pPr>
            <a:r>
              <a:rPr lang="fi-FI" smtClean="0"/>
              <a:t>taajuusalueen.</a:t>
            </a:r>
          </a:p>
          <a:p>
            <a:pPr>
              <a:buNone/>
            </a:pPr>
            <a:endParaRPr lang="fi-FI" smtClean="0"/>
          </a:p>
          <a:p>
            <a:pPr>
              <a:buNone/>
            </a:pPr>
            <a:r>
              <a:rPr lang="fi-FI" smtClean="0"/>
              <a:t>Tuottaa perustietoa ionosfäärin tilasta,</a:t>
            </a:r>
          </a:p>
          <a:p>
            <a:pPr>
              <a:buNone/>
            </a:pPr>
            <a:r>
              <a:rPr lang="fi-FI" smtClean="0"/>
              <a:t>jota käytetään mm. radiokelien</a:t>
            </a:r>
          </a:p>
          <a:p>
            <a:pPr>
              <a:buNone/>
            </a:pPr>
            <a:r>
              <a:rPr lang="fi-FI" smtClean="0"/>
              <a:t>ennustamiseen Puolustusvoimille.</a:t>
            </a:r>
            <a:endParaRPr lang="fi-FI" smtClean="0"/>
          </a:p>
        </p:txBody>
      </p:sp>
      <p:pic>
        <p:nvPicPr>
          <p:cNvPr id="6" name="Picture 9" descr="DSCN1939"/>
          <p:cNvPicPr>
            <a:picLocks noChangeAspect="1" noChangeArrowheads="1"/>
          </p:cNvPicPr>
          <p:nvPr/>
        </p:nvPicPr>
        <p:blipFill>
          <a:blip r:embed="rId3"/>
          <a:srcRect t="4918" b="11475"/>
          <a:stretch>
            <a:fillRect/>
          </a:stretch>
        </p:blipFill>
        <p:spPr bwMode="auto">
          <a:xfrm>
            <a:off x="5581650" y="76200"/>
            <a:ext cx="348615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584" y="3356992"/>
            <a:ext cx="374441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58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smtClean="0"/>
              <a:t>Aeronomia</a:t>
            </a:r>
            <a:endParaRPr lang="fi-FI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295400"/>
            <a:ext cx="7924800" cy="5013920"/>
          </a:xfrm>
        </p:spPr>
        <p:txBody>
          <a:bodyPr/>
          <a:lstStyle/>
          <a:p>
            <a:pPr>
              <a:buNone/>
            </a:pPr>
            <a:r>
              <a:rPr lang="fi-FI" b="1" dirty="0" err="1" smtClean="0"/>
              <a:t>Riometrit</a:t>
            </a:r>
            <a:r>
              <a:rPr lang="fi-FI" dirty="0" smtClean="0"/>
              <a:t> (30,0MHz, 32,4MHz</a:t>
            </a:r>
          </a:p>
          <a:p>
            <a:pPr>
              <a:buNone/>
            </a:pPr>
            <a:r>
              <a:rPr lang="fi-FI" dirty="0" smtClean="0"/>
              <a:t>ja 51.4MHz) mittaavat galaktisen</a:t>
            </a:r>
          </a:p>
          <a:p>
            <a:pPr>
              <a:buNone/>
            </a:pPr>
            <a:r>
              <a:rPr lang="fi-FI" dirty="0" smtClean="0"/>
              <a:t>radiokohinan absorptiota</a:t>
            </a:r>
          </a:p>
          <a:p>
            <a:pPr>
              <a:buNone/>
            </a:pPr>
            <a:r>
              <a:rPr lang="fi-FI" dirty="0" smtClean="0"/>
              <a:t>ilmakehässä (n. 70km korkeudessa)</a:t>
            </a:r>
          </a:p>
          <a:p>
            <a:pPr>
              <a:buNone/>
            </a:pPr>
            <a:r>
              <a:rPr lang="fi-FI" b="1" dirty="0" smtClean="0"/>
              <a:t>Ionosfääritomografiassa</a:t>
            </a:r>
            <a:r>
              <a:rPr lang="fi-FI" dirty="0" smtClean="0"/>
              <a:t> </a:t>
            </a:r>
          </a:p>
          <a:p>
            <a:pPr>
              <a:buNone/>
            </a:pPr>
            <a:r>
              <a:rPr lang="fi-FI" dirty="0" smtClean="0"/>
              <a:t>satelliittien</a:t>
            </a:r>
            <a:r>
              <a:rPr lang="fi-FI" dirty="0" smtClean="0"/>
              <a:t> </a:t>
            </a:r>
            <a:r>
              <a:rPr lang="fi-FI" dirty="0" smtClean="0"/>
              <a:t>signaaleista lasketaan </a:t>
            </a:r>
          </a:p>
          <a:p>
            <a:pPr>
              <a:buNone/>
            </a:pPr>
            <a:r>
              <a:rPr lang="fi-FI" dirty="0" smtClean="0"/>
              <a:t>ilmakehän</a:t>
            </a:r>
            <a:r>
              <a:rPr lang="fi-FI" dirty="0" smtClean="0"/>
              <a:t> </a:t>
            </a:r>
            <a:r>
              <a:rPr lang="fi-FI" dirty="0" smtClean="0"/>
              <a:t>elektronitiheys jakauma.</a:t>
            </a:r>
          </a:p>
          <a:p>
            <a:pPr>
              <a:buNone/>
            </a:pPr>
            <a:r>
              <a:rPr lang="fi-FI" b="1" dirty="0" smtClean="0"/>
              <a:t>Meteoritutkalla</a:t>
            </a:r>
            <a:r>
              <a:rPr lang="fi-FI" dirty="0" smtClean="0"/>
              <a:t> mitataan yläilmakehän (n. 90km) tuulia ja</a:t>
            </a:r>
          </a:p>
          <a:p>
            <a:pPr>
              <a:buNone/>
            </a:pPr>
            <a:r>
              <a:rPr lang="fi-FI" dirty="0" smtClean="0"/>
              <a:t>lämpötilaa.</a:t>
            </a:r>
          </a:p>
          <a:p>
            <a:pPr>
              <a:buNone/>
            </a:pPr>
            <a:r>
              <a:rPr lang="fi-FI" b="1" dirty="0" smtClean="0"/>
              <a:t>Revontulikamerat </a:t>
            </a:r>
            <a:r>
              <a:rPr lang="fi-FI" dirty="0" smtClean="0"/>
              <a:t>kuvaa revontulten pääemissioita</a:t>
            </a:r>
          </a:p>
          <a:p>
            <a:pPr>
              <a:buNone/>
            </a:pPr>
            <a:r>
              <a:rPr lang="fi-FI" dirty="0" smtClean="0"/>
              <a:t>(557,7nm, 630.0nm ja 428.1 </a:t>
            </a:r>
            <a:r>
              <a:rPr lang="fi-FI" dirty="0" err="1" smtClean="0"/>
              <a:t>nm</a:t>
            </a:r>
            <a:r>
              <a:rPr lang="fi-FI" dirty="0" smtClean="0"/>
              <a:t>).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pic>
        <p:nvPicPr>
          <p:cNvPr id="2" name="20070920_breakup_6fp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2543" y="0"/>
            <a:ext cx="3728789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081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-76200"/>
            <a:ext cx="5544616" cy="1066800"/>
          </a:xfrm>
        </p:spPr>
        <p:txBody>
          <a:bodyPr/>
          <a:lstStyle/>
          <a:p>
            <a:r>
              <a:rPr lang="fi-FI" dirty="0" err="1" smtClean="0"/>
              <a:t>Aeronomia</a:t>
            </a:r>
            <a:r>
              <a:rPr lang="fi-FI" dirty="0" smtClean="0"/>
              <a:t>: </a:t>
            </a:r>
            <a:r>
              <a:rPr lang="fi-FI" dirty="0" err="1" smtClean="0"/>
              <a:t>VLF-mittaukset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170512"/>
          </a:xfrm>
        </p:spPr>
        <p:txBody>
          <a:bodyPr/>
          <a:lstStyle/>
          <a:p>
            <a:pPr>
              <a:buNone/>
            </a:pPr>
            <a:r>
              <a:rPr lang="fi-FI" b="1" dirty="0" smtClean="0"/>
              <a:t>Kapeakaistaiset </a:t>
            </a:r>
            <a:r>
              <a:rPr lang="fi-FI" b="1" dirty="0" err="1" smtClean="0"/>
              <a:t>VLF-vastaan-</a:t>
            </a:r>
            <a:endParaRPr lang="fi-FI" b="1" dirty="0" smtClean="0"/>
          </a:p>
          <a:p>
            <a:pPr>
              <a:buNone/>
            </a:pPr>
            <a:r>
              <a:rPr lang="fi-FI" b="1" dirty="0" smtClean="0"/>
              <a:t>ottimet </a:t>
            </a:r>
            <a:r>
              <a:rPr lang="fi-FI" dirty="0" smtClean="0"/>
              <a:t>Sodankylässä  ja Kilpisjärvellä </a:t>
            </a:r>
          </a:p>
          <a:p>
            <a:pPr>
              <a:buNone/>
            </a:pPr>
            <a:r>
              <a:rPr lang="fi-FI" dirty="0" smtClean="0"/>
              <a:t>monitoroivat Omega-lähettimien radiopoluilla</a:t>
            </a:r>
          </a:p>
          <a:p>
            <a:pPr>
              <a:buNone/>
            </a:pPr>
            <a:r>
              <a:rPr lang="fi-FI" dirty="0" smtClean="0"/>
              <a:t>tapahtuvia häiriöitä.</a:t>
            </a:r>
            <a:endParaRPr lang="fi-FI" b="1" dirty="0" smtClean="0"/>
          </a:p>
          <a:p>
            <a:pPr>
              <a:buNone/>
            </a:pPr>
            <a:r>
              <a:rPr lang="fi-FI" b="1" dirty="0" smtClean="0"/>
              <a:t>Laajakaistaisilla VLF-vastaanottimilla</a:t>
            </a:r>
          </a:p>
          <a:p>
            <a:pPr>
              <a:buNone/>
            </a:pPr>
            <a:r>
              <a:rPr lang="fi-FI" dirty="0" smtClean="0"/>
              <a:t>seurataan lähiavaruuden ilmiöitä 1-40kHz kaistalla.</a:t>
            </a:r>
          </a:p>
          <a:p>
            <a:pPr>
              <a:buNone/>
            </a:pPr>
            <a:r>
              <a:rPr lang="fi-FI" dirty="0" smtClean="0"/>
              <a:t>					</a:t>
            </a:r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endParaRPr lang="fi-FI" dirty="0" smtClean="0"/>
          </a:p>
          <a:p>
            <a:pPr>
              <a:buNone/>
            </a:pPr>
            <a:r>
              <a:rPr lang="fi-FI" dirty="0" smtClean="0"/>
              <a:t>						Lisäksi operoidaan </a:t>
            </a:r>
            <a:r>
              <a:rPr lang="fi-FI" b="1" dirty="0" smtClean="0"/>
              <a:t>maailman- 					laajuisen salama- 							paikannusverkon asemaa.</a:t>
            </a:r>
            <a:endParaRPr lang="fi-FI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990676"/>
            <a:ext cx="3962400" cy="2867323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 bwMode="auto">
          <a:xfrm>
            <a:off x="685800" y="1295400"/>
            <a:ext cx="6096000" cy="1371600"/>
          </a:xfrm>
          <a:prstGeom prst="wedgeRectCallou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11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0"/>
            <a:ext cx="3124200" cy="1537304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 bwMode="auto">
          <a:xfrm>
            <a:off x="228600" y="1143000"/>
            <a:ext cx="6248400" cy="1676400"/>
          </a:xfrm>
          <a:prstGeom prst="wedgeRectCallout">
            <a:avLst>
              <a:gd name="adj1" fmla="val 55876"/>
              <a:gd name="adj2" fmla="val -49050"/>
            </a:avLst>
          </a:prstGeom>
          <a:solidFill>
            <a:schemeClr val="bg1">
              <a:lumMod val="75000"/>
              <a:alpha val="2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112" charset="0"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228600" y="2895600"/>
            <a:ext cx="6324600" cy="914400"/>
          </a:xfrm>
          <a:prstGeom prst="wedgeRectCallout">
            <a:avLst>
              <a:gd name="adj1" fmla="val -27137"/>
              <a:gd name="adj2" fmla="val 79166"/>
            </a:avLst>
          </a:prstGeom>
          <a:solidFill>
            <a:schemeClr val="bg1">
              <a:lumMod val="50000"/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ill Sans" pitchFamily="-11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75" y="1524000"/>
            <a:ext cx="237172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324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28600"/>
            <a:ext cx="6048672" cy="1066800"/>
          </a:xfrm>
        </p:spPr>
        <p:txBody>
          <a:bodyPr/>
          <a:lstStyle/>
          <a:p>
            <a:r>
              <a:rPr lang="fi-FI" dirty="0" smtClean="0"/>
              <a:t>SGO osana maailmanlaajuisia reaaliaikaisia havaintoverkkoja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3505200"/>
            <a:ext cx="4800600" cy="2448306"/>
          </a:xfrm>
          <a:prstGeom prst="rect">
            <a:avLst/>
          </a:prstGeom>
        </p:spPr>
      </p:pic>
      <p:pic>
        <p:nvPicPr>
          <p:cNvPr id="7" name="Picture 6" descr="Andaman_Islands_7.6_20090810_SG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676400"/>
            <a:ext cx="2101003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9" y="44624"/>
            <a:ext cx="2664296" cy="1838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1930400"/>
            <a:ext cx="3821443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326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smtClean="0"/>
              <a:t>Seismologia</a:t>
            </a:r>
            <a:endParaRPr lang="fi-FI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71600" y="1196752"/>
            <a:ext cx="4648944" cy="1485528"/>
          </a:xfrm>
        </p:spPr>
        <p:txBody>
          <a:bodyPr/>
          <a:lstStyle/>
          <a:p>
            <a:pPr>
              <a:buNone/>
            </a:pPr>
            <a:r>
              <a:rPr lang="fi-FI" dirty="0" smtClean="0"/>
              <a:t>Keskittyy Pohjois-Suomen</a:t>
            </a:r>
          </a:p>
          <a:p>
            <a:pPr>
              <a:buNone/>
            </a:pPr>
            <a:r>
              <a:rPr lang="fi-FI" dirty="0" smtClean="0"/>
              <a:t>maanjäristysten havainnointiin sekä</a:t>
            </a:r>
          </a:p>
          <a:p>
            <a:pPr>
              <a:buNone/>
            </a:pPr>
            <a:r>
              <a:rPr lang="fi-FI" dirty="0" smtClean="0"/>
              <a:t>seismiseen tutkimukseen</a:t>
            </a:r>
            <a:endParaRPr lang="fi-FI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7775" r="15076"/>
          <a:stretch>
            <a:fillRect/>
          </a:stretch>
        </p:blipFill>
        <p:spPr>
          <a:xfrm>
            <a:off x="5867400" y="76200"/>
            <a:ext cx="2590800" cy="3200400"/>
          </a:xfrm>
          <a:prstGeom prst="rect">
            <a:avLst/>
          </a:prstGeom>
        </p:spPr>
      </p:pic>
      <p:pic>
        <p:nvPicPr>
          <p:cNvPr id="9" name="Picture 8" descr="Andaman_Islands_7.6_20090810_SGF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636912"/>
            <a:ext cx="3535021" cy="2376264"/>
          </a:xfrm>
          <a:prstGeom prst="rect">
            <a:avLst/>
          </a:prstGeom>
        </p:spPr>
      </p:pic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381000" y="5085184"/>
            <a:ext cx="383096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0" cap="none" spc="0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Maanjäristys</a:t>
            </a:r>
            <a:r>
              <a:rPr kumimoji="0" lang="fi-FI" sz="20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Tyynellä valtamerellä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(M=7.6) rekisteröity Sodankylässä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0" cap="none" spc="0" normalizeH="0" dirty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10.8.2009.</a:t>
            </a:r>
            <a:endParaRPr kumimoji="0" lang="fi-FI" sz="2000" b="0" i="0" u="none" strike="noStrike" kern="0" cap="none" spc="0" normalizeH="0" baseline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LAPNE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3200400"/>
            <a:ext cx="4388016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501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smtClean="0"/>
              <a:t>Tapaus </a:t>
            </a:r>
            <a:r>
              <a:rPr lang="fi-FI" dirty="0" err="1" smtClean="0"/>
              <a:t>Kursk</a:t>
            </a:r>
            <a:r>
              <a:rPr lang="fi-FI" dirty="0" smtClean="0"/>
              <a:t> 12.8.2000</a:t>
            </a:r>
            <a:endParaRPr lang="fi-FI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295400"/>
            <a:ext cx="5105400" cy="1905000"/>
          </a:xfrm>
        </p:spPr>
        <p:txBody>
          <a:bodyPr/>
          <a:lstStyle/>
          <a:p>
            <a:pPr>
              <a:buNone/>
            </a:pPr>
            <a:r>
              <a:rPr lang="fi-FI" smtClean="0"/>
              <a:t>Venäläisen ydinsukellusveneen</a:t>
            </a:r>
          </a:p>
          <a:p>
            <a:pPr>
              <a:buNone/>
            </a:pPr>
            <a:r>
              <a:rPr lang="fi-FI" smtClean="0"/>
              <a:t>onnettomuus Barentsinmerellä</a:t>
            </a:r>
          </a:p>
          <a:p>
            <a:pPr>
              <a:buNone/>
            </a:pPr>
            <a:r>
              <a:rPr lang="fi-FI" smtClean="0"/>
              <a:t>havaittiin (M</a:t>
            </a:r>
            <a:r>
              <a:rPr lang="fi-FI" baseline="-25000" smtClean="0"/>
              <a:t>L</a:t>
            </a:r>
            <a:r>
              <a:rPr lang="fi-FI" smtClean="0"/>
              <a:t>=3 Pohjois-Euroopan ja –</a:t>
            </a:r>
          </a:p>
          <a:p>
            <a:pPr>
              <a:buNone/>
            </a:pPr>
            <a:r>
              <a:rPr lang="fi-FI" smtClean="0"/>
              <a:t>Amerikan seismisillä asemilla.</a:t>
            </a:r>
            <a:endParaRPr lang="fi-FI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52400"/>
            <a:ext cx="2603500" cy="31877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33400" y="3276600"/>
            <a:ext cx="3521981" cy="3359150"/>
            <a:chOff x="2269219" y="3352800"/>
            <a:chExt cx="3521981" cy="33591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69219" y="3352800"/>
              <a:ext cx="3521981" cy="33591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514600" y="3581400"/>
              <a:ext cx="825867" cy="220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KUUSAMO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14600" y="4495800"/>
              <a:ext cx="534697" cy="220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OULU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487717" y="5486400"/>
              <a:ext cx="941283" cy="2205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smtClean="0"/>
                <a:t>SODANKYLÄ</a:t>
              </a:r>
              <a:endParaRPr lang="en-US" dirty="0"/>
            </a:p>
          </p:txBody>
        </p:sp>
      </p:grpSp>
      <p:sp>
        <p:nvSpPr>
          <p:cNvPr id="18" name="Content Placeholder 6"/>
          <p:cNvSpPr txBox="1">
            <a:spLocks/>
          </p:cNvSpPr>
          <p:nvPr/>
        </p:nvSpPr>
        <p:spPr bwMode="auto">
          <a:xfrm>
            <a:off x="4038600" y="3810000"/>
            <a:ext cx="5105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12.8. alueella kaksi eri </a:t>
            </a:r>
            <a:r>
              <a:rPr kumimoji="0" lang="fi-FI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eventtiä</a:t>
            </a:r>
            <a:r>
              <a:rPr kumimoji="0" lang="fi-FI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,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myöhemmin</a:t>
            </a:r>
            <a:r>
              <a:rPr kumimoji="0" lang="fi-FI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alueen aktiivisuus kohosi</a:t>
            </a:r>
            <a:endParaRPr lang="fi-FI" sz="2400" kern="0" dirty="0" smtClean="0">
              <a:solidFill>
                <a:srgbClr val="FFFFFF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(marraskuuhun mennessä 90 havaittua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eventtiä</a:t>
            </a:r>
            <a:r>
              <a:rPr kumimoji="0" lang="fi-FI" sz="2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)</a:t>
            </a:r>
            <a:endParaRPr kumimoji="0" lang="fi-FI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92567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onfinland_m.png"/>
          <p:cNvPicPr>
            <a:picLocks noChangeAspect="1"/>
          </p:cNvPicPr>
          <p:nvPr/>
        </p:nvPicPr>
        <p:blipFill>
          <a:blip r:embed="rId3"/>
          <a:srcRect t="3481" b="7203"/>
          <a:stretch>
            <a:fillRect/>
          </a:stretch>
        </p:blipFill>
        <p:spPr>
          <a:xfrm>
            <a:off x="0" y="1371600"/>
            <a:ext cx="9144000" cy="4724400"/>
          </a:xfrm>
          <a:prstGeom prst="rect">
            <a:avLst/>
          </a:prstGeom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smtClean="0"/>
              <a:t>Inversiotutkimus</a:t>
            </a:r>
            <a:endParaRPr lang="fi-FI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7924800" cy="4793704"/>
          </a:xfrm>
        </p:spPr>
        <p:txBody>
          <a:bodyPr/>
          <a:lstStyle/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Keskittyy matemaattisten teorioiden sekä</a:t>
            </a:r>
          </a:p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tutkamittausten analysointi-</a:t>
            </a:r>
          </a:p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menetelmien kehittämiseen.</a:t>
            </a:r>
          </a:p>
          <a:p>
            <a:pPr>
              <a:buNone/>
            </a:pPr>
            <a:endParaRPr lang="fi-FI" smtClean="0">
              <a:solidFill>
                <a:srgbClr val="E4E4E4"/>
              </a:solidFill>
            </a:endParaRPr>
          </a:p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Ryhmä mukana EISCAT 3D-tutkan</a:t>
            </a:r>
          </a:p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kehitystyössä.</a:t>
            </a:r>
          </a:p>
          <a:p>
            <a:pPr>
              <a:buNone/>
            </a:pPr>
            <a:endParaRPr lang="fi-FI" smtClean="0">
              <a:solidFill>
                <a:srgbClr val="E4E4E4"/>
              </a:solidFill>
            </a:endParaRPr>
          </a:p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Ryhmä on osa Suomen Akatemian</a:t>
            </a:r>
          </a:p>
          <a:p>
            <a:pPr>
              <a:buNone/>
            </a:pPr>
            <a:r>
              <a:rPr lang="fi-FI" smtClean="0">
                <a:solidFill>
                  <a:srgbClr val="E4E4E4"/>
                </a:solidFill>
              </a:rPr>
              <a:t>inversiomatematiikan huippuyksikköä.</a:t>
            </a:r>
          </a:p>
          <a:p>
            <a:pPr>
              <a:buNone/>
            </a:pPr>
            <a:endParaRPr lang="fi-FI" smtClean="0">
              <a:solidFill>
                <a:srgbClr val="E4E4E4"/>
              </a:solidFill>
            </a:endParaRPr>
          </a:p>
          <a:p>
            <a:pPr>
              <a:buNone/>
            </a:pPr>
            <a:r>
              <a:rPr lang="fi-FI" sz="1400" smtClean="0">
                <a:solidFill>
                  <a:srgbClr val="E4E4E4"/>
                </a:solidFill>
              </a:rPr>
              <a:t>						Kuu mitattuna EISCATin UHF-tutkalla.</a:t>
            </a:r>
          </a:p>
          <a:p>
            <a:pPr>
              <a:buNone/>
            </a:pPr>
            <a:endParaRPr lang="fi-FI" smtClean="0">
              <a:solidFill>
                <a:srgbClr val="E4E4E4"/>
              </a:solidFill>
            </a:endParaRPr>
          </a:p>
          <a:p>
            <a:endParaRPr lang="fi-FI" smtClean="0">
              <a:solidFill>
                <a:srgbClr val="E4E4E4"/>
              </a:solidFill>
            </a:endParaRPr>
          </a:p>
          <a:p>
            <a:endParaRPr lang="fi-FI">
              <a:solidFill>
                <a:srgbClr val="E4E4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7299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Maan magneettikenttä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5715000" cy="5162128"/>
          </a:xfrm>
        </p:spPr>
        <p:txBody>
          <a:bodyPr/>
          <a:lstStyle/>
          <a:p>
            <a:pPr marL="361950" indent="-361950">
              <a:buNone/>
            </a:pPr>
            <a:r>
              <a:rPr lang="fi-FI" smtClean="0"/>
              <a:t>	Havaitusta kentästä pienempi, mutta nopeasti vaihteleva osa syntyy magnetosfäärin ja ionosfäärin virtajärjestelmistä.</a:t>
            </a:r>
            <a:br>
              <a:rPr lang="fi-FI" smtClean="0"/>
            </a:br>
            <a:endParaRPr lang="fi-FI" smtClean="0"/>
          </a:p>
          <a:p>
            <a:pPr marL="361950" indent="-361950">
              <a:buNone/>
            </a:pPr>
            <a:r>
              <a:rPr lang="fi-FI" smtClean="0"/>
              <a:t>	Osa näistä on Auringon suoran säteilyn aiheuttamia, osa aurinkotuulen ja Maan magneettikentän vuorovaikutusta, joka on riippuvainen Auringon aktiivisuudesta.</a:t>
            </a:r>
            <a:br>
              <a:rPr lang="fi-FI" smtClean="0"/>
            </a:br>
            <a:endParaRPr lang="fi-FI" smtClean="0"/>
          </a:p>
          <a:p>
            <a:pPr marL="361950" indent="-361950">
              <a:buNone/>
            </a:pPr>
            <a:r>
              <a:rPr lang="fi-FI" smtClean="0"/>
              <a:t>    Nopeat vaihtelut (pulsaatiot, magneettiset myrskyt): muutoksilla suuria amplitudi- ja jakson vaihteluita</a:t>
            </a:r>
          </a:p>
          <a:p>
            <a:pPr marL="361950" indent="-361950">
              <a:buNone/>
            </a:pPr>
            <a:endParaRPr lang="fi-FI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914400"/>
            <a:ext cx="3435246" cy="2514600"/>
          </a:xfrm>
          <a:prstGeom prst="rect">
            <a:avLst/>
          </a:prstGeom>
        </p:spPr>
      </p:pic>
      <p:pic>
        <p:nvPicPr>
          <p:cNvPr id="7" name="Picture 6" descr="atmosphere_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770" y="3429000"/>
            <a:ext cx="341923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895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248400" cy="1066800"/>
          </a:xfrm>
        </p:spPr>
        <p:txBody>
          <a:bodyPr/>
          <a:lstStyle/>
          <a:p>
            <a:r>
              <a:rPr lang="fi-FI" dirty="0" smtClean="0"/>
              <a:t>EISCAT Sodankylässä</a:t>
            </a:r>
            <a:endParaRPr lang="fi-FI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08250" y="1447800"/>
            <a:ext cx="351155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6" rIns="91431" bIns="45716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000" kern="0" dirty="0" smtClean="0">
                <a:solidFill>
                  <a:srgbClr val="FFFFFF"/>
                </a:solidFill>
                <a:latin typeface="+mn-lt"/>
              </a:rPr>
              <a:t>y</a:t>
            </a:r>
            <a:r>
              <a:rPr kumimoji="0" lang="fi-FI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ksi</a:t>
            </a:r>
            <a:r>
              <a:rPr kumimoji="0" lang="fi-FI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kolmesta </a:t>
            </a:r>
            <a:r>
              <a:rPr kumimoji="0" lang="fi-FI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EISCATin</a:t>
            </a:r>
            <a:r>
              <a:rPr kumimoji="0" lang="fi-FI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vastaanotinasemasta on toiminut</a:t>
            </a:r>
            <a:r>
              <a:rPr kumimoji="0" lang="fi-FI" sz="20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</a:t>
            </a:r>
            <a:r>
              <a:rPr lang="fi-FI" sz="2000" kern="0" dirty="0" smtClean="0">
                <a:solidFill>
                  <a:srgbClr val="FFFFFF"/>
                </a:solidFill>
                <a:latin typeface="+mn-lt"/>
              </a:rPr>
              <a:t>Tähtelässä</a:t>
            </a:r>
            <a:r>
              <a:rPr kumimoji="0" lang="fi-FI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 v. 1981 alkaen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000" kern="0" noProof="0" dirty="0" smtClean="0">
                <a:solidFill>
                  <a:srgbClr val="FFFFFF"/>
                </a:solidFill>
                <a:latin typeface="+mn-lt"/>
              </a:rPr>
              <a:t>nykyinen UHF-</a:t>
            </a:r>
            <a:r>
              <a:rPr lang="fi-FI" sz="2000" kern="0" dirty="0" smtClean="0">
                <a:solidFill>
                  <a:srgbClr val="FFFFFF"/>
                </a:solidFill>
                <a:latin typeface="+mn-lt"/>
              </a:rPr>
              <a:t>järjestelmä tuli tiensä päähän</a:t>
            </a:r>
            <a:r>
              <a:rPr lang="fi-FI" sz="2000" kern="0" noProof="0" dirty="0" smtClean="0">
                <a:solidFill>
                  <a:srgbClr val="FFFFFF"/>
                </a:solidFill>
                <a:latin typeface="+mn-lt"/>
              </a:rPr>
              <a:t> 2010, kun taajuus meni matkapuhelin-verkkojen </a:t>
            </a:r>
            <a:r>
              <a:rPr lang="fi-FI" sz="2000" kern="0" dirty="0" err="1" smtClean="0">
                <a:solidFill>
                  <a:srgbClr val="FFFFFF"/>
                </a:solidFill>
                <a:latin typeface="+mn-lt"/>
              </a:rPr>
              <a:t>tiedonsiirtokäyt-töön</a:t>
            </a:r>
            <a:r>
              <a:rPr lang="fi-FI" sz="2000" kern="0" dirty="0" smtClean="0">
                <a:solidFill>
                  <a:srgbClr val="FFFFFF"/>
                </a:solidFill>
                <a:latin typeface="+mn-lt"/>
              </a:rPr>
              <a:t> Suomessa ja Ruotsissa (3G ja 3.5G-verkot)</a:t>
            </a:r>
          </a:p>
          <a:p>
            <a:pPr marL="342900" indent="-342900">
              <a:lnSpc>
                <a:spcPct val="90000"/>
              </a:lnSpc>
              <a:spcBef>
                <a:spcPts val="1080"/>
              </a:spcBef>
              <a:defRPr/>
            </a:pPr>
            <a:r>
              <a:rPr lang="fi-FI" sz="2000" kern="0" dirty="0" smtClean="0">
                <a:solidFill>
                  <a:srgbClr val="FFFFFF"/>
                </a:solidFill>
              </a:rPr>
              <a:t>tällä hetkellä suunnitellaan </a:t>
            </a:r>
            <a:r>
              <a:rPr lang="fi-FI" sz="2000" kern="0" dirty="0" err="1" smtClean="0">
                <a:solidFill>
                  <a:srgbClr val="FFFFFF"/>
                </a:solidFill>
              </a:rPr>
              <a:t>EISCATin</a:t>
            </a:r>
            <a:r>
              <a:rPr lang="fi-FI" sz="2000" kern="0" dirty="0" smtClean="0">
                <a:solidFill>
                  <a:srgbClr val="FFFFFF"/>
                </a:solidFill>
              </a:rPr>
              <a:t> seuraavaa</a:t>
            </a:r>
            <a:br>
              <a:rPr lang="fi-FI" sz="2000" kern="0" dirty="0" smtClean="0">
                <a:solidFill>
                  <a:srgbClr val="FFFFFF"/>
                </a:solidFill>
              </a:rPr>
            </a:br>
            <a:r>
              <a:rPr lang="fi-FI" sz="2000" kern="0" dirty="0" smtClean="0">
                <a:solidFill>
                  <a:srgbClr val="FFFFFF"/>
                </a:solidFill>
              </a:rPr>
              <a:t>järjestelmää (EISCAT_3D)</a:t>
            </a:r>
          </a:p>
          <a:p>
            <a:pPr marL="342900" marR="0" lvl="0" indent="-342900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i-FI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1981200" cy="312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pic>
      <p:pic>
        <p:nvPicPr>
          <p:cNvPr id="7" name="Picture 6" descr="Picture 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4000"/>
            <a:ext cx="2770391" cy="1600200"/>
          </a:xfrm>
          <a:prstGeom prst="rect">
            <a:avLst/>
          </a:prstGeom>
        </p:spPr>
      </p:pic>
      <p:pic>
        <p:nvPicPr>
          <p:cNvPr id="8" name="Picture 7" descr="EISCAT_3D_antenni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265" y="3886200"/>
            <a:ext cx="2824135" cy="2101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200" y="3581400"/>
            <a:ext cx="2717110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i-FI" sz="1600" dirty="0" smtClean="0">
                <a:solidFill>
                  <a:srgbClr val="FFFFFF"/>
                </a:solidFill>
              </a:rPr>
              <a:t>EISCAT_3D vastaanotin 2015?</a:t>
            </a:r>
            <a:endParaRPr lang="fi-FI" sz="1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724400"/>
            <a:ext cx="1981200" cy="49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fi-FI" sz="1600" dirty="0" smtClean="0">
                <a:solidFill>
                  <a:srgbClr val="FFFFFF"/>
                </a:solidFill>
              </a:rPr>
              <a:t>Sodankylän aseman </a:t>
            </a:r>
            <a:r>
              <a:rPr lang="fi-FI" sz="1600" dirty="0" err="1" smtClean="0">
                <a:solidFill>
                  <a:srgbClr val="FFFFFF"/>
                </a:solidFill>
              </a:rPr>
              <a:t>UHF-vastaanotin</a:t>
            </a:r>
            <a:endParaRPr lang="fi-FI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88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Linkkejä</a:t>
            </a: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81906" y="838200"/>
            <a:ext cx="6580188" cy="511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defRPr/>
            </a:pPr>
            <a:r>
              <a:rPr lang="fi-FI" sz="2400" kern="0" smtClean="0">
                <a:solidFill>
                  <a:schemeClr val="bg1"/>
                </a:solidFill>
              </a:rPr>
              <a:t>Alkuun revontulitilanteen tarkkailussa Lapin yllä pääsee näiltä sivuilta:</a:t>
            </a:r>
          </a:p>
          <a:p>
            <a:pPr marL="762000" lvl="1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www.sgo.fi -&gt; RealTime  (tai suom. linkki: Data nyt)</a:t>
            </a:r>
          </a:p>
          <a:p>
            <a:pPr marL="1219200" lvl="2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täältä löydät SGO:n magneettikentän reaaliaikaisen seurannan ja revontulikameroiden tuoreet kuvat pimeän aikaan</a:t>
            </a:r>
          </a:p>
          <a:p>
            <a:pPr marL="762000" lvl="1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www.spaceweather.com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amerikkalainen avaruusäähän ja revontuliin ja muihin ilmiöihin keskittyvä sivusto. Sivulta löytyy reaaliaikainen satelliittiaineisto tilanteen tarkistamiseksi</a:t>
            </a:r>
          </a:p>
          <a:p>
            <a:pPr marL="762000" lvl="1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http://aurora.fmi.fi/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SGO:n ja Ilmatieteen laitoksen yhteistyössä laatima revontuli- ja avaruussääsivu suomen kielellä. Muut Lapin revontulikamerat löytyy täältä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Kotimaista kirjallisuutta aihepiiristä</a:t>
            </a:r>
            <a:endParaRPr lang="fi-FI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81906" y="12192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buNone/>
              <a:defRPr/>
            </a:pPr>
            <a:r>
              <a:rPr lang="fi-FI" sz="2000" kern="0" smtClean="0">
                <a:solidFill>
                  <a:schemeClr val="bg1"/>
                </a:solidFill>
              </a:rPr>
              <a:t>     URSA:n julkaisemia kirjoja aihepiiristä (saatavilla URSA:n kirjakaupasta www.ursa.fi/kirjakauppa ja kirjastoista):</a:t>
            </a:r>
          </a:p>
          <a:p>
            <a:pPr marL="361950" lvl="0" indent="-361950">
              <a:lnSpc>
                <a:spcPct val="100000"/>
              </a:lnSpc>
              <a:defRPr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Kari Kaila, Revontulet – kansankäsityksistä tutkimukseen, 1998, ISBN 951-9269-90-8.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Heikki Nevanlinna, Avaruussää – auringosta tuulee, 2006 ISBN 952-5329-52-6</a:t>
            </a:r>
          </a:p>
          <a:p>
            <a:pPr marL="304800" indent="-361950">
              <a:lnSpc>
                <a:spcPct val="100000"/>
              </a:lnSpc>
              <a:buNone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304800" indent="-361950">
              <a:lnSpc>
                <a:spcPct val="100000"/>
              </a:lnSpc>
              <a:buNone/>
            </a:pPr>
            <a:r>
              <a:rPr lang="fi-FI" sz="2000" kern="0" smtClean="0">
                <a:solidFill>
                  <a:schemeClr val="bg1"/>
                </a:solidFill>
              </a:rPr>
              <a:t>Lisäksi mm.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r>
              <a:rPr lang="fi-FI" sz="2000" kern="0" smtClean="0">
                <a:solidFill>
                  <a:schemeClr val="bg1"/>
                </a:solidFill>
              </a:rPr>
              <a:t>Jouni Jussila, Aurora – revontulien taivaallinen näytelmä, WSOY, 2002. ISBN 951-0-27451-8</a:t>
            </a: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762000" lvl="1" indent="-361950">
              <a:lnSpc>
                <a:spcPct val="100000"/>
              </a:lnSpc>
              <a:buFontTx/>
              <a:buChar char="–"/>
            </a:pPr>
            <a:endParaRPr lang="fi-FI" sz="2000" kern="0" smtClean="0">
              <a:solidFill>
                <a:schemeClr val="bg1"/>
              </a:solidFill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0" cap="none" spc="0" normalizeH="0" baseline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latin typeface="Book Antiqua" charset="0"/>
              </a:rPr>
              <a:t>Yhteystiedot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0621" y="1920240"/>
            <a:ext cx="4540469" cy="3086100"/>
          </a:xfrm>
          <a:ln w="12700">
            <a:miter lim="800000"/>
            <a:headEnd/>
            <a:tailEnd/>
          </a:ln>
        </p:spPr>
        <p:txBody>
          <a:bodyPr wrap="square" lIns="78373" tIns="39187" rIns="78373" bIns="39187" numCol="1" anchor="t" anchorCtr="0" compatLnSpc="1">
            <a:prstTxWarp prst="textNoShape">
              <a:avLst/>
            </a:prstTxWarp>
          </a:bodyPr>
          <a:lstStyle/>
          <a:p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Jyrki</a:t>
            </a:r>
            <a:r>
              <a:rPr lang="fi-FI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 </a:t>
            </a: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Manninen</a:t>
            </a:r>
            <a:endParaRPr lang="fi-FI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Sodankylän</a:t>
            </a:r>
            <a:r>
              <a:rPr lang="fi-FI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 </a:t>
            </a: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geofysiikan observatorio</a:t>
            </a:r>
            <a:b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</a:br>
            <a:r>
              <a:rPr lang="fi-FI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Tähteläntie</a:t>
            </a: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 62</a:t>
            </a:r>
            <a:b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</a:b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99600 Sodankylä</a:t>
            </a:r>
          </a:p>
          <a:p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Puh: 016-619 824</a:t>
            </a:r>
            <a:b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</a:br>
            <a:r>
              <a:rPr lang="fi-FI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Fax</a:t>
            </a:r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: 016-619 875</a:t>
            </a:r>
          </a:p>
          <a:p>
            <a:r>
              <a:rPr lang="fi-FI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E-mail: </a:t>
            </a:r>
            <a:r>
              <a:rPr lang="fi-FI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Jyrki.Manninen@sgo.fi</a:t>
            </a:r>
            <a:endParaRPr lang="fi-FI" sz="2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  <a:p>
            <a:r>
              <a:rPr lang="fi-FI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charset="0"/>
              </a:rPr>
              <a:t>www.sgo.fi</a:t>
            </a:r>
            <a:endParaRPr lang="fi-FI" sz="20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 rot="-2567912">
            <a:off x="727031" y="5399505"/>
            <a:ext cx="1620215" cy="47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373" tIns="39187" rIns="78373" bIns="39187">
            <a:spAutoFit/>
          </a:bodyPr>
          <a:lstStyle>
            <a:lvl1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i-FI" sz="3100" b="1" dirty="0">
                <a:solidFill>
                  <a:srgbClr val="EA2706"/>
                </a:solidFill>
              </a:rPr>
              <a:t>HUOM!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522483" y="5349240"/>
            <a:ext cx="4864693" cy="75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8373" tIns="39187" rIns="78373" bIns="39187">
            <a:spAutoFit/>
          </a:bodyPr>
          <a:lstStyle>
            <a:lvl1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2pPr>
            <a:lvl3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3pPr>
            <a:lvl4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4pPr>
            <a:lvl5pPr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455F3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i-FI" dirty="0">
                <a:solidFill>
                  <a:srgbClr val="FFFFFF"/>
                </a:solidFill>
              </a:rPr>
              <a:t>Kysyä saa milloin ja mitä tahansa,</a:t>
            </a:r>
          </a:p>
          <a:p>
            <a:r>
              <a:rPr lang="fi-FI" dirty="0">
                <a:solidFill>
                  <a:srgbClr val="FFFFFF"/>
                </a:solidFill>
              </a:rPr>
              <a:t>vastaan milloin ja mitä tahansa.</a:t>
            </a: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02239"/>
            <a:ext cx="2758008" cy="450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84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1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1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  <p:bldP spid="22532" grpId="0"/>
      <p:bldP spid="22532" grpId="1"/>
      <p:bldP spid="22533" grpId="0"/>
      <p:bldP spid="22533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Tähdenlento ja revontulet</a:t>
            </a:r>
            <a:endParaRPr lang="fi-FI" dirty="0"/>
          </a:p>
        </p:txBody>
      </p:sp>
      <p:pic>
        <p:nvPicPr>
          <p:cNvPr id="6" name="GreenmassandCometS28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219200"/>
            <a:ext cx="604520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6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Yötaivaan kuvaaminen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914400"/>
            <a:ext cx="8077200" cy="525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lvl="0" indent="-361950">
              <a:lnSpc>
                <a:spcPct val="100000"/>
              </a:lnSpc>
              <a:defRPr/>
            </a:pPr>
            <a:r>
              <a:rPr lang="fi-FI" sz="2400" kern="0" dirty="0" smtClean="0">
                <a:solidFill>
                  <a:schemeClr val="bg1"/>
                </a:solidFill>
              </a:rPr>
              <a:t>kohteet yleensä himmeitä, joten tarvitaan </a:t>
            </a: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jalusta ja kamera, jossa: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laajakulmainen linssi  </a:t>
            </a:r>
            <a:r>
              <a:rPr lang="fi-FI" sz="2000" kern="0" dirty="0" err="1" smtClean="0">
                <a:solidFill>
                  <a:schemeClr val="bg1"/>
                </a:solidFill>
                <a:latin typeface="+mn-lt"/>
              </a:rPr>
              <a:t>väh</a:t>
            </a: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. 50mm, 28mm on jo ok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kuvaus manuaalimoodissa (M), jos mahdollista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herkkyys vähintään ISO400 (mitä suurempi luku, sitä herkempi)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aukko F2.8 tai suurempi (mitä pienempi luku, sitä suurempi aukko ja sitä enemmän valoa kennolle/filmille)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valotusaika riippuu revontulten kirkkaudesta, sekä valitusta herkkyydestä ja aukkoluvusta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jalustan lisäksi käytä ajastusta tai kaukolaukaisinta, vältät kameran tärähtämisen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</a:rPr>
              <a:t>yli 30s valotuksissa tähdet alkavat näkyä viivoina</a:t>
            </a:r>
          </a:p>
          <a:p>
            <a:pPr marL="1276350" lvl="2" indent="-361950">
              <a:lnSpc>
                <a:spcPct val="100000"/>
              </a:lnSpc>
              <a:defRPr/>
            </a:pPr>
            <a:r>
              <a:rPr lang="fi-FI" sz="2000" kern="0" dirty="0" smtClean="0">
                <a:solidFill>
                  <a:schemeClr val="bg1"/>
                </a:solidFill>
                <a:latin typeface="+mn-lt"/>
              </a:rPr>
              <a:t>kirkkaisiin revontuliin voit kokeilla pokkarilla yökuvausmoodia, kunhan kamera pysyy paikalla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Tähdenlentoparvet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jokaisena pimeänä yö, mutta erityisesti maapallon kulkiessa läpi komeettojen jättämien vanojen läpi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tunnetuimpia parvia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elokuussa Perseidit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marraskuussa Leonidit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joulukuussa Geminidit</a:t>
            </a:r>
          </a:p>
          <a:p>
            <a:pPr marL="361950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lisäksi useita muita parvia ja yksittäisiä kappaleita, kirkkaimpia kutsutaan tulipalloiksi</a:t>
            </a:r>
          </a:p>
          <a:p>
            <a:pPr marL="361950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lisätietoa URSA:n sivuilta ( www.ursa.fi )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htikartta.php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172200" cy="6172200"/>
          </a:xfrm>
          <a:prstGeom prst="rect">
            <a:avLst/>
          </a:prstGeom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Tähtikuviot ja planeetat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taivas jaettu tähtikuvioihin, joista tunnetuin lienee Otava, tähtikartan avulla helposti tunnistettavissa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taivaalta tällä hetkellä löytää: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illalla auringonlaskun jälkeen Venus lännessä</a:t>
            </a:r>
          </a:p>
          <a:p>
            <a:pPr marL="819150" lvl="1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iltayöllä Mars etelässä</a:t>
            </a:r>
          </a:p>
          <a:p>
            <a:pPr marL="361950" indent="-361950">
              <a:lnSpc>
                <a:spcPct val="100000"/>
              </a:lnSpc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hyvällä havaintopaikalla voi erottaa Linnunradan vyön</a:t>
            </a:r>
          </a:p>
          <a:p>
            <a:pPr marL="819150" lvl="1" indent="-361950">
              <a:lnSpc>
                <a:spcPct val="100000"/>
              </a:lnSpc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htikartta.php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0"/>
            <a:ext cx="6172200" cy="6172200"/>
          </a:xfrm>
          <a:prstGeom prst="rect">
            <a:avLst/>
          </a:prstGeom>
        </p:spPr>
      </p:pic>
      <p:pic>
        <p:nvPicPr>
          <p:cNvPr id="7" name="Picture 6" descr="stars_in_AS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2" y="1676400"/>
            <a:ext cx="3250848" cy="3810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858000" cy="762000"/>
          </a:xfrm>
        </p:spPr>
        <p:txBody>
          <a:bodyPr/>
          <a:lstStyle/>
          <a:p>
            <a:r>
              <a:rPr lang="fi-FI" dirty="0" smtClean="0"/>
              <a:t>Magneettikentän vuon tiheys eri puolella maailmaa	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4724400"/>
          </a:xfrm>
        </p:spPr>
        <p:txBody>
          <a:bodyPr/>
          <a:lstStyle/>
          <a:p>
            <a:pPr marL="361950" indent="-361950">
              <a:buNone/>
            </a:pPr>
            <a:r>
              <a:rPr lang="fi-FI" smtClean="0"/>
              <a:t>SI-yksikkö: Tesla</a:t>
            </a:r>
          </a:p>
          <a:p>
            <a:pPr marL="361950" indent="-361950">
              <a:buNone/>
            </a:pPr>
            <a:r>
              <a:rPr lang="fi-FI" smtClean="0"/>
              <a:t>1 T = 1 Vs /Am</a:t>
            </a:r>
            <a:r>
              <a:rPr lang="fi-FI" baseline="30000" smtClean="0"/>
              <a:t>2</a:t>
            </a:r>
          </a:p>
          <a:p>
            <a:pPr marL="361950" indent="-361950">
              <a:buNone/>
            </a:pPr>
            <a:r>
              <a:rPr lang="fi-FI" smtClean="0"/>
              <a:t>Muita käytettyjä yksiköitä:</a:t>
            </a:r>
          </a:p>
          <a:p>
            <a:pPr marL="361950" indent="-361950">
              <a:buNone/>
            </a:pPr>
            <a:r>
              <a:rPr lang="fi-FI" smtClean="0"/>
              <a:t>1Gauss = 10</a:t>
            </a:r>
            <a:r>
              <a:rPr lang="fi-FI" baseline="30000" smtClean="0"/>
              <a:t>-4 </a:t>
            </a:r>
            <a:r>
              <a:rPr lang="fi-FI" smtClean="0"/>
              <a:t>T</a:t>
            </a:r>
          </a:p>
          <a:p>
            <a:pPr marL="361950" indent="-361950">
              <a:buNone/>
            </a:pPr>
            <a:r>
              <a:rPr lang="fi-FI" smtClean="0"/>
              <a:t>1 gamma = 10</a:t>
            </a:r>
            <a:r>
              <a:rPr lang="fi-FI" baseline="30000" smtClean="0"/>
              <a:t>-5</a:t>
            </a:r>
            <a:r>
              <a:rPr lang="fi-FI" smtClean="0"/>
              <a:t> T</a:t>
            </a:r>
          </a:p>
          <a:p>
            <a:pPr marL="361950" indent="-361950">
              <a:buNone/>
            </a:pPr>
            <a:r>
              <a:rPr lang="fi-FI" smtClean="0"/>
              <a:t>1 Örsted = 1 Gauss</a:t>
            </a:r>
          </a:p>
          <a:p>
            <a:pPr marL="361950" indent="-361950">
              <a:buNone/>
            </a:pPr>
            <a:endParaRPr lang="fi-FI" smtClean="0"/>
          </a:p>
          <a:p>
            <a:pPr marL="361950" indent="-361950">
              <a:buNone/>
            </a:pPr>
            <a:endParaRPr lang="fi-FI" smtClean="0"/>
          </a:p>
          <a:p>
            <a:pPr marL="361950" indent="-361950">
              <a:buNone/>
            </a:pPr>
            <a:r>
              <a:rPr lang="fi-FI" smtClean="0"/>
              <a:t>	Nykyään magneettikentän vuon tiheyden ilmoittamiseen käytetään yksikköä nT ( 10</a:t>
            </a:r>
            <a:r>
              <a:rPr lang="fi-FI" baseline="30000" smtClean="0"/>
              <a:t>-9</a:t>
            </a:r>
            <a:r>
              <a:rPr lang="fi-FI" smtClean="0"/>
              <a:t> T ). Esim. F (SOD) ~ 52 200 nT</a:t>
            </a:r>
            <a:endParaRPr lang="fi-FI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600200"/>
            <a:ext cx="5105400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793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Satelliitit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taivaalla “lipuva” tähti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heijastavat auringon valoa Maahan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Iridium-satelliitit kirkastuvat toisinaan huomattavasti ns. Iridium-välähdyksiksi: muutaman sekunnin ajaksi antennipeilit heijastavat valoa havaitsijaa kohti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dirty="0" smtClean="0">
                <a:solidFill>
                  <a:schemeClr val="bg1"/>
                </a:solidFill>
                <a:latin typeface="+mn-lt"/>
              </a:rPr>
              <a:t>ohitukset voidaan ennustaa havaintopaikalle, esim. YLE teksti-TV s. 890 ja </a:t>
            </a:r>
            <a:r>
              <a:rPr lang="fi-FI" sz="2400" kern="0" dirty="0" err="1" smtClean="0">
                <a:solidFill>
                  <a:schemeClr val="bg1"/>
                </a:solidFill>
                <a:latin typeface="+mn-lt"/>
              </a:rPr>
              <a:t>www.heavensabove.com</a:t>
            </a:r>
            <a:endParaRPr lang="fi-FI" sz="2400" kern="0" dirty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Iridiumit Hetan horisontista pääsiäisen aikaan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524000"/>
            <a:ext cx="8305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31.3.2010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22:00:20,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korkeus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49°,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magnitudi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-8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21:54:18, 50°,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-1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22:58:18, 12°,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-3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21:51:29,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-5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22:56:51, 17°,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-2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4.4.2010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21:45:29,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 -4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en-US" sz="2400" kern="0" dirty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(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ennuste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www.heavensabove.com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4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0600"/>
            <a:ext cx="7543800" cy="5016104"/>
          </a:xfrm>
          <a:prstGeom prst="rect">
            <a:avLst/>
          </a:prstGeom>
        </p:spPr>
      </p:pic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Komeetat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14400" y="1219200"/>
            <a:ext cx="6580188" cy="494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Aurinkoa kiertäviä jää-pölykappaleita, jotka höyrystyvät lähestyessään aurinkoa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/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endParaRPr lang="fi-FI" sz="2400" kern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tunnetuin on Halleyn komeetta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harvinaisempia, mutta voi olla todella näyttäviäkin, viimeisin paljain silmin näkynyt komeetta oli McNaught tammikuussa 2007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Valoisan aikaan myös riittää havaittavaa: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963612" y="1524000"/>
            <a:ext cx="658018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kevättalvella helmiäispilviä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kesäöinä, etenkin Etelä-Suomessa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valaisevia yöpilviä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haloilmiöitä Auringon (ja kuun)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ympärillä, yleisimpinä sivuauringot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ja 22° rengas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sateenkaaret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salamat</a:t>
            </a:r>
            <a:endParaRPr lang="fi-FI" sz="2400" kern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IMG_83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457325"/>
            <a:ext cx="3035300" cy="2276475"/>
          </a:xfrm>
          <a:prstGeom prst="rect">
            <a:avLst/>
          </a:prstGeom>
        </p:spPr>
      </p:pic>
      <p:pic>
        <p:nvPicPr>
          <p:cNvPr id="7" name="Picture 6" descr="IMG_3138_6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733800"/>
            <a:ext cx="3251200" cy="2438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Iridiumit </a:t>
            </a:r>
            <a:r>
              <a:rPr lang="fi-FI" dirty="0" err="1" smtClean="0"/>
              <a:t>Pallakselta</a:t>
            </a:r>
            <a:r>
              <a:rPr lang="fi-FI" dirty="0" smtClean="0"/>
              <a:t> pääsiäisen aikaan</a:t>
            </a:r>
            <a:endParaRPr lang="fi-FI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33400" y="1524000"/>
            <a:ext cx="8305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30.3.2010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20:31:23 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korkeus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72°,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itä-kaakko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magnitudi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-1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31.3.2010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22:00:27,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korkeus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50°,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magnitudi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-7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21:54:26, 50°,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-2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1.4.2010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22:59:07, 12°,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-5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21:51:37,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-3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3.4.2010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22:56:59, 17°,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pohjoinen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-3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4.4.2010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klo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21:45:35, 55°,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koillinen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,  -8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400" kern="0" dirty="0" smtClean="0">
              <a:solidFill>
                <a:schemeClr val="bg1"/>
              </a:solidFill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(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ennuste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sz="2400" kern="0" dirty="0" err="1" smtClean="0">
                <a:solidFill>
                  <a:schemeClr val="bg1"/>
                </a:solidFill>
                <a:latin typeface="+mn-lt"/>
              </a:rPr>
              <a:t>www.heavensabove.com</a:t>
            </a:r>
            <a:r>
              <a:rPr lang="en-US" sz="2400" kern="0" dirty="0" smtClean="0">
                <a:solidFill>
                  <a:schemeClr val="bg1"/>
                </a:solidFill>
                <a:latin typeface="+mn-lt"/>
              </a:rPr>
              <a:t> 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772400" cy="1470025"/>
          </a:xfrm>
        </p:spPr>
        <p:txBody>
          <a:bodyPr/>
          <a:lstStyle/>
          <a:p>
            <a:pPr algn="ctr"/>
            <a:r>
              <a:rPr lang="fi-FI" sz="3600" dirty="0" smtClean="0"/>
              <a:t>Revontulten ennustaminen ja avaruussää</a:t>
            </a:r>
            <a:endParaRPr lang="fi-FI" sz="3600" dirty="0"/>
          </a:p>
        </p:txBody>
      </p:sp>
      <p:sp>
        <p:nvSpPr>
          <p:cNvPr id="5621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34000"/>
            <a:ext cx="6400800" cy="609600"/>
          </a:xfrm>
        </p:spPr>
        <p:txBody>
          <a:bodyPr/>
          <a:lstStyle/>
          <a:p>
            <a:r>
              <a:rPr lang="fi-FI" dirty="0" smtClean="0"/>
              <a:t>geofyysikko Tero Raita</a:t>
            </a:r>
          </a:p>
        </p:txBody>
      </p:sp>
      <p:pic>
        <p:nvPicPr>
          <p:cNvPr id="6" name="Picture 5" descr="Iridium_ja_revontulet_Rai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443037"/>
            <a:ext cx="5851682" cy="38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6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Suunnittele katselupaikka valmiiksi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2" y="1524000"/>
            <a:ext cx="6580188" cy="4191000"/>
          </a:xfrm>
        </p:spPr>
        <p:txBody>
          <a:bodyPr/>
          <a:lstStyle/>
          <a:p>
            <a:pPr marL="361950" indent="-361950"/>
            <a:r>
              <a:rPr lang="fi-FI" dirty="0" smtClean="0"/>
              <a:t>Seikkoja, joita on hyvä huomioida revontulia metsästäessä:</a:t>
            </a:r>
          </a:p>
          <a:p>
            <a:pPr marL="762000" lvl="1" indent="-361950"/>
            <a:r>
              <a:rPr lang="fi-FI" dirty="0" smtClean="0"/>
              <a:t>vältä valosaasteista paikkaa, hämäränäkö kärsii mm. rinne- ja katuvaloista ja ohiajavien autojen valoista</a:t>
            </a:r>
          </a:p>
          <a:p>
            <a:pPr marL="762000" lvl="1" indent="-361950"/>
            <a:r>
              <a:rPr lang="fi-FI" dirty="0" smtClean="0"/>
              <a:t>valitse paikka, josta pohjoinen horisontti avautuu hyvin (esim. järven ranta tai suon laita)</a:t>
            </a:r>
          </a:p>
          <a:p>
            <a:pPr marL="762000" lvl="1" indent="-361950"/>
            <a:r>
              <a:rPr lang="fi-FI" dirty="0" smtClean="0"/>
              <a:t>huolehdi lämpimästä pukeutumisesta, toisinaan odottamaan joutuu pitkään</a:t>
            </a:r>
          </a:p>
          <a:p>
            <a:pPr marL="762000" lvl="1" indent="-361950"/>
            <a:r>
              <a:rPr lang="fi-FI" dirty="0" smtClean="0"/>
              <a:t>muista turvallisuus: ei heikoille jäille, vältä vilkkaasti liikennöityjä teitä, muista heijastimet/liivit/lamput (punainen valo ei häiritse hämäränäköä)</a:t>
            </a:r>
          </a:p>
          <a:p>
            <a:pPr marL="762000" lvl="1" indent="-361950"/>
            <a:endParaRPr lang="fi-FI" dirty="0" smtClean="0"/>
          </a:p>
          <a:p>
            <a:pPr marL="361950" indent="-361950">
              <a:buNone/>
            </a:pPr>
            <a:endParaRPr lang="fi-FI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858000" cy="1066800"/>
          </a:xfrm>
        </p:spPr>
        <p:txBody>
          <a:bodyPr/>
          <a:lstStyle/>
          <a:p>
            <a:r>
              <a:rPr lang="fi-FI" dirty="0" smtClean="0"/>
              <a:t>Mieti vaihtoehtoista katsottavaa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3612" y="1524000"/>
            <a:ext cx="6580188" cy="4191000"/>
          </a:xfrm>
        </p:spPr>
        <p:txBody>
          <a:bodyPr/>
          <a:lstStyle/>
          <a:p>
            <a:pPr marL="361950" indent="-361950"/>
            <a:r>
              <a:rPr lang="fi-FI" dirty="0" smtClean="0"/>
              <a:t>Taivaalla näkyy paljon muutakin mielenkiintoista:</a:t>
            </a:r>
          </a:p>
          <a:p>
            <a:pPr marL="762000" lvl="1" indent="-361950"/>
            <a:r>
              <a:rPr lang="fi-FI" dirty="0" smtClean="0"/>
              <a:t>Linnunrata (erottuu uuden kuun aikaan), useat suurkaupungissa asuvat eivät ole nähneet oman galaksimme maitomaista vyötä taivaalla</a:t>
            </a:r>
          </a:p>
          <a:p>
            <a:pPr marL="762000" lvl="1" indent="-361950"/>
            <a:r>
              <a:rPr lang="fi-FI" dirty="0" smtClean="0"/>
              <a:t>opettele tähtikuvioita ja kirkkaimpia tähtiä</a:t>
            </a:r>
          </a:p>
          <a:p>
            <a:pPr marL="762000" lvl="1" indent="-361950"/>
            <a:r>
              <a:rPr lang="fi-FI" dirty="0" smtClean="0"/>
              <a:t>tarkista mitä planeettoja on taivaalla ( YLE teksti-tv 890)</a:t>
            </a:r>
          </a:p>
          <a:p>
            <a:pPr marL="762000" lvl="1" indent="-361950"/>
            <a:r>
              <a:rPr lang="fi-FI" dirty="0" smtClean="0"/>
              <a:t>ihmisen lähettämät tekokuut eli satelliitit, etenkin 1-2h tuntia auringonlaskun jälkeen</a:t>
            </a:r>
          </a:p>
          <a:p>
            <a:pPr marL="762000" lvl="1" indent="-361950"/>
            <a:r>
              <a:rPr lang="fi-FI" dirty="0" err="1" smtClean="0"/>
              <a:t>Irium-välähdykset</a:t>
            </a:r>
            <a:r>
              <a:rPr lang="fi-FI" dirty="0" smtClean="0"/>
              <a:t>, tarkista aikataulu havaintopaikalle esim. ( </a:t>
            </a:r>
            <a:r>
              <a:rPr lang="fi-FI" dirty="0" err="1" smtClean="0"/>
              <a:t>www.heavens-above.com</a:t>
            </a:r>
            <a:r>
              <a:rPr lang="fi-FI" dirty="0" smtClean="0"/>
              <a:t> )</a:t>
            </a:r>
          </a:p>
          <a:p>
            <a:pPr marL="762000" lvl="1" indent="-361950"/>
            <a:r>
              <a:rPr lang="fi-FI" dirty="0" smtClean="0"/>
              <a:t>tähdenlentoparvet, yksittäisiä tähdenlentoja näkyy joka yö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Aurinko on ihmiselle valoa ja lämpöä tuova lähitähti</a:t>
            </a:r>
            <a:endParaRPr lang="fi-FI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9724" y="990600"/>
            <a:ext cx="8124551" cy="5029200"/>
            <a:chOff x="509724" y="990600"/>
            <a:chExt cx="8124551" cy="5029200"/>
          </a:xfrm>
        </p:grpSpPr>
        <p:pic>
          <p:nvPicPr>
            <p:cNvPr id="10" name="Picture 9" descr="DSC_0020.JPG"/>
            <p:cNvPicPr>
              <a:picLocks noChangeAspect="1"/>
            </p:cNvPicPr>
            <p:nvPr/>
          </p:nvPicPr>
          <p:blipFill>
            <a:blip r:embed="rId4"/>
            <a:srcRect b="6906"/>
            <a:stretch>
              <a:fillRect/>
            </a:stretch>
          </p:blipFill>
          <p:spPr>
            <a:xfrm>
              <a:off x="509724" y="990600"/>
              <a:ext cx="8124551" cy="5029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34200" y="5715000"/>
              <a:ext cx="1616724" cy="2205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 err="1" smtClean="0">
                  <a:solidFill>
                    <a:schemeClr val="bg1"/>
                  </a:solidFill>
                </a:rPr>
                <a:t>taustakuva</a:t>
              </a:r>
              <a:r>
                <a:rPr lang="en-US" dirty="0" smtClean="0">
                  <a:solidFill>
                    <a:schemeClr val="bg1"/>
                  </a:solidFill>
                </a:rPr>
                <a:t>: Pallas, 29.4.2005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2" y="1219200"/>
            <a:ext cx="7875588" cy="4724400"/>
          </a:xfrm>
        </p:spPr>
        <p:txBody>
          <a:bodyPr/>
          <a:lstStyle/>
          <a:p>
            <a:pPr marL="361950" indent="-361950"/>
            <a:r>
              <a:rPr lang="fi-FI" dirty="0" smtClean="0"/>
              <a:t>ihminen pystyy näkemään suurimmat auringonpilkut auringon pinnalla paljaalla silmällä, mutta näköalueen ulkopuolella tapahtuu paljon</a:t>
            </a:r>
          </a:p>
          <a:p>
            <a:pPr marL="762000" lvl="1" indent="-361950">
              <a:buNone/>
            </a:pP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	</a:t>
            </a:r>
            <a:br>
              <a:rPr lang="fi-FI" dirty="0" smtClean="0"/>
            </a:br>
            <a:endParaRPr lang="fi-FI" dirty="0" smtClean="0"/>
          </a:p>
        </p:txBody>
      </p:sp>
      <p:pic>
        <p:nvPicPr>
          <p:cNvPr id="11" name="overlay2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667000"/>
            <a:ext cx="3352800" cy="3352800"/>
          </a:xfrm>
          <a:prstGeom prst="rect">
            <a:avLst/>
          </a:prstGeom>
        </p:spPr>
      </p:pic>
      <p:pic>
        <p:nvPicPr>
          <p:cNvPr id="12" name="Picture 11" descr="coronalhole_sdo_blank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800" y="2209800"/>
            <a:ext cx="3340100" cy="3340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00400" y="6079044"/>
            <a:ext cx="2895600" cy="702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HUOM! ÄLÄ KOSKAAN KATSO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SUORAAN AURINKOON</a:t>
            </a:r>
          </a:p>
          <a:p>
            <a:pPr>
              <a:buNone/>
            </a:pPr>
            <a:r>
              <a:rPr lang="en-US" sz="1400" dirty="0" smtClean="0">
                <a:solidFill>
                  <a:schemeClr val="bg1"/>
                </a:solidFill>
              </a:rPr>
              <a:t>ILMAN ASIALLISTA SUODATINTA!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6553200" cy="1066800"/>
          </a:xfrm>
        </p:spPr>
        <p:txBody>
          <a:bodyPr/>
          <a:lstStyle/>
          <a:p>
            <a:r>
              <a:rPr lang="fi-FI" dirty="0" smtClean="0"/>
              <a:t>Auringon toiminnan seuraaminen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2" y="1066800"/>
            <a:ext cx="7875588" cy="4724400"/>
          </a:xfrm>
        </p:spPr>
        <p:txBody>
          <a:bodyPr/>
          <a:lstStyle/>
          <a:p>
            <a:pPr marL="361950" indent="-361950"/>
            <a:r>
              <a:rPr lang="fi-FI" dirty="0" smtClean="0"/>
              <a:t>auringon toimintaa voidaan havaita ja seurata</a:t>
            </a:r>
          </a:p>
          <a:p>
            <a:pPr marL="762000" lvl="1" indent="-361950"/>
            <a:r>
              <a:rPr lang="fi-FI" dirty="0" smtClean="0"/>
              <a:t>suoraan maan pinnalta optisilla teleskoopeilla</a:t>
            </a:r>
            <a:br>
              <a:rPr lang="fi-FI" dirty="0" smtClean="0"/>
            </a:br>
            <a:r>
              <a:rPr lang="fi-FI" dirty="0" smtClean="0"/>
              <a:t>(auringonpilkut, roihut)</a:t>
            </a:r>
          </a:p>
          <a:p>
            <a:pPr marL="762000" lvl="1" indent="-361950"/>
            <a:r>
              <a:rPr lang="fi-FI" dirty="0" smtClean="0"/>
              <a:t>satelliiteilla: hiukkaspurkaukset (CME), roihut,</a:t>
            </a:r>
            <a:br>
              <a:rPr lang="fi-FI" dirty="0" smtClean="0"/>
            </a:br>
            <a:r>
              <a:rPr lang="fi-FI" dirty="0" smtClean="0"/>
              <a:t>korona-aukot, aurinkotuulen magneettikenttä ja</a:t>
            </a:r>
            <a:br>
              <a:rPr lang="fi-FI" dirty="0" smtClean="0"/>
            </a:br>
            <a:r>
              <a:rPr lang="fi-FI" dirty="0" smtClean="0"/>
              <a:t>hiukkasvirta</a:t>
            </a:r>
          </a:p>
          <a:p>
            <a:pPr marL="361950" indent="-361950"/>
            <a:r>
              <a:rPr lang="fi-FI" dirty="0" smtClean="0"/>
              <a:t>saadaan ennakkotietoa maata</a:t>
            </a:r>
            <a:br>
              <a:rPr lang="fi-FI" dirty="0" smtClean="0"/>
            </a:br>
            <a:r>
              <a:rPr lang="fi-FI" dirty="0" smtClean="0"/>
              <a:t>lähestyvistä häiriöistä,</a:t>
            </a:r>
            <a:br>
              <a:rPr lang="fi-FI" dirty="0" smtClean="0"/>
            </a:br>
            <a:r>
              <a:rPr lang="fi-FI" dirty="0" smtClean="0"/>
              <a:t>jotka voi aiheuttaa ongelmia:</a:t>
            </a:r>
          </a:p>
          <a:p>
            <a:pPr marL="762000" lvl="1" indent="-361950"/>
            <a:r>
              <a:rPr lang="fi-FI" dirty="0" smtClean="0"/>
              <a:t>tietoliikenteessä</a:t>
            </a:r>
          </a:p>
          <a:p>
            <a:pPr marL="762000" lvl="1" indent="-361950"/>
            <a:r>
              <a:rPr lang="fi-FI" dirty="0" smtClean="0"/>
              <a:t>paikannuksessa</a:t>
            </a:r>
          </a:p>
          <a:p>
            <a:pPr marL="762000" lvl="1" indent="-361950"/>
            <a:r>
              <a:rPr lang="fi-FI" dirty="0" smtClean="0"/>
              <a:t>sähkönsiirrossa</a:t>
            </a:r>
          </a:p>
          <a:p>
            <a:pPr marL="762000" lvl="1" indent="-361950"/>
            <a:r>
              <a:rPr lang="fi-FI" dirty="0" smtClean="0"/>
              <a:t>kaasu- ja öljyputkissa</a:t>
            </a:r>
          </a:p>
          <a:p>
            <a:pPr marL="361950" indent="-361950">
              <a:buNone/>
            </a:pPr>
            <a:r>
              <a:rPr lang="fi-FI" dirty="0" smtClean="0">
                <a:solidFill>
                  <a:srgbClr val="008000"/>
                </a:solidFill>
              </a:rPr>
              <a:t>    JA REVONTULIA !</a:t>
            </a:r>
            <a:r>
              <a:rPr lang="fi-FI" dirty="0" smtClean="0"/>
              <a:t/>
            </a:r>
            <a:br>
              <a:rPr lang="fi-FI" dirty="0" smtClean="0"/>
            </a:br>
            <a:endParaRPr lang="fi-FI" dirty="0" smtClean="0"/>
          </a:p>
        </p:txBody>
      </p:sp>
      <p:pic>
        <p:nvPicPr>
          <p:cNvPr id="7" name="Picture 6" descr="eit195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0"/>
            <a:ext cx="2057400" cy="2057400"/>
          </a:xfrm>
          <a:prstGeom prst="rect">
            <a:avLst/>
          </a:prstGeom>
        </p:spPr>
      </p:pic>
      <p:pic>
        <p:nvPicPr>
          <p:cNvPr id="8" name="Picture 7" descr="930X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2057400"/>
            <a:ext cx="2057400" cy="12865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352800"/>
            <a:ext cx="3732069" cy="27368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315200" cy="1066800"/>
          </a:xfrm>
        </p:spPr>
        <p:txBody>
          <a:bodyPr/>
          <a:lstStyle/>
          <a:p>
            <a:r>
              <a:rPr lang="fi-FI" dirty="0" smtClean="0"/>
              <a:t>Auringon aktiivisuus vaihtelee</a:t>
            </a:r>
            <a:endParaRPr lang="fi-FI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610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fi-FI" sz="2400" b="0" i="0" u="none" strike="noStrike" kern="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auringonpilkkuluku on</a:t>
            </a:r>
            <a:r>
              <a:rPr lang="fi-FI" sz="2400" kern="0" noProof="0" smtClean="0">
                <a:solidFill>
                  <a:schemeClr val="bg1"/>
                </a:solidFill>
                <a:latin typeface="+mn-lt"/>
              </a:rPr>
              <a:t> yleisesti käytetty</a:t>
            </a:r>
            <a:r>
              <a:rPr kumimoji="0" lang="fi-FI" sz="24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 aktiivisuuden mittari</a:t>
            </a:r>
            <a:r>
              <a:rPr lang="fi-FI" sz="2400" kern="0" smtClean="0">
                <a:solidFill>
                  <a:schemeClr val="bg1"/>
                </a:solidFill>
                <a:latin typeface="+mn-lt"/>
              </a:rPr>
              <a:t>: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kumimoji="0" lang="fi-FI" sz="2400" b="0" i="0" u="none" strike="noStrike" kern="0" cap="none" spc="0" normalizeH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rPr>
              <a:t>Galileo Galilei havannoi pilkkuja jo 400 vuotta sitten</a:t>
            </a: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fi-FI" sz="2400" kern="0" smtClean="0">
                <a:solidFill>
                  <a:schemeClr val="bg1"/>
                </a:solidFill>
                <a:latin typeface="+mn-lt"/>
              </a:rPr>
              <a:t>aktiivisuuden on havaittu vaihtelevan 11 vuoden syklissä,</a:t>
            </a:r>
            <a:br>
              <a:rPr lang="fi-FI" sz="2400" kern="0" smtClean="0">
                <a:solidFill>
                  <a:schemeClr val="bg1"/>
                </a:solidFill>
                <a:latin typeface="+mn-lt"/>
              </a:rPr>
            </a:br>
            <a:r>
              <a:rPr lang="fi-FI" sz="2400" kern="0" smtClean="0">
                <a:solidFill>
                  <a:schemeClr val="bg1"/>
                </a:solidFill>
                <a:latin typeface="+mn-lt"/>
              </a:rPr>
              <a:t>olemme juuri ohittaneet syvän minimin</a:t>
            </a:r>
            <a:endParaRPr kumimoji="0" lang="fi-FI" sz="2400" b="0" i="0" u="none" strike="noStrike" kern="0" cap="none" spc="0" normalizeH="0" noProof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fi-FI" sz="24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Picture 6" descr="ssn_year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1295400"/>
            <a:ext cx="7416800" cy="278902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696200" cy="1066800"/>
          </a:xfrm>
        </p:spPr>
        <p:txBody>
          <a:bodyPr/>
          <a:lstStyle/>
          <a:p>
            <a:r>
              <a:rPr lang="fi-FI" dirty="0" smtClean="0"/>
              <a:t>Olemme matkalla kohti seuraavaa maksimia …</a:t>
            </a:r>
            <a:endParaRPr lang="fi-FI" dirty="0"/>
          </a:p>
        </p:txBody>
      </p:sp>
      <p:pic>
        <p:nvPicPr>
          <p:cNvPr id="8" name="Picture 7" descr="ssn_predict_l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71600"/>
            <a:ext cx="6248400" cy="46863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6858000" cy="1066800"/>
          </a:xfrm>
        </p:spPr>
        <p:txBody>
          <a:bodyPr/>
          <a:lstStyle/>
          <a:p>
            <a:r>
              <a:rPr lang="fi-FI" dirty="0" smtClean="0"/>
              <a:t>Revontulet ja auringon toiminta</a:t>
            </a:r>
            <a:endParaRPr lang="fi-FI" dirty="0"/>
          </a:p>
        </p:txBody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6412" y="1219200"/>
            <a:ext cx="8104188" cy="4724400"/>
          </a:xfrm>
        </p:spPr>
        <p:txBody>
          <a:bodyPr/>
          <a:lstStyle/>
          <a:p>
            <a:pPr marL="361950" indent="-361950"/>
            <a:r>
              <a:rPr lang="fi-FI" smtClean="0"/>
              <a:t>revontulet ovat peräisin auringosta virtaavasta hiukkasvirrasta avaruudessa, jota kutsutaan aurinkotuuleksi:</a:t>
            </a:r>
          </a:p>
          <a:p>
            <a:pPr marL="762000" lvl="1" indent="-361950"/>
            <a:r>
              <a:rPr lang="fi-FI" smtClean="0"/>
              <a:t>aurinkotuulen ominaisuudet vaihtelevat jatkuvasti, tärkeimpinä:</a:t>
            </a:r>
          </a:p>
          <a:p>
            <a:pPr marL="1162050" lvl="2" indent="-361950"/>
            <a:r>
              <a:rPr lang="fi-FI" smtClean="0"/>
              <a:t>hiukkasten määrä (aurinkotuulen tiheys)</a:t>
            </a:r>
          </a:p>
          <a:p>
            <a:pPr marL="1162050" lvl="2" indent="-361950"/>
            <a:r>
              <a:rPr lang="fi-FI" smtClean="0"/>
              <a:t>magneettikentän suunta hiukkasvirrassa</a:t>
            </a:r>
          </a:p>
          <a:p>
            <a:pPr marL="1162050" lvl="2" indent="-361950"/>
            <a:r>
              <a:rPr lang="fi-FI" smtClean="0"/>
              <a:t>hiukkasten nopeus </a:t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r>
              <a:rPr lang="fi-FI" smtClean="0"/>
              <a:t>	</a:t>
            </a:r>
            <a:br>
              <a:rPr lang="fi-FI" smtClean="0"/>
            </a:br>
            <a:r>
              <a:rPr lang="fi-FI" smtClean="0"/>
              <a:t/>
            </a:r>
            <a:br>
              <a:rPr lang="fi-FI" smtClean="0"/>
            </a:br>
            <a:endParaRPr lang="fi-FI" smtClean="0"/>
          </a:p>
          <a:p>
            <a:pPr marL="762000" lvl="1" indent="-361950"/>
            <a:r>
              <a:rPr lang="fi-FI" smtClean="0"/>
              <a:t>maapallo on koko ajan auringon magneettikentän ja hiukkasvirran vaikutuksen alaisena </a:t>
            </a:r>
            <a:r>
              <a:rPr lang="fi-FI" smtClean="0">
                <a:sym typeface="Wingdings"/>
              </a:rPr>
              <a:t> revontuliprosessi on käynnissä yläilmakehässä kaiken aikaa, voimistuminen havaitaan revontulimyrskynä</a:t>
            </a:r>
            <a:endParaRPr lang="fi-FI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3581400" y="3429000"/>
            <a:ext cx="1905000" cy="16002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1" tIns="45716" rIns="91431" bIns="4571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lang="fi-FI" sz="120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r>
              <a:rPr lang="fi-FI" sz="1200" smtClean="0">
                <a:solidFill>
                  <a:schemeClr val="bg1"/>
                </a:solidFill>
              </a:rPr>
              <a:t>	    1 AU = 149 598 000 km</a:t>
            </a: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fi-FI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r>
              <a:rPr lang="fi-FI" sz="1200" smtClean="0">
                <a:solidFill>
                  <a:schemeClr val="bg1"/>
                </a:solidFill>
              </a:rPr>
              <a:t>esim. 500km/s  </a:t>
            </a:r>
            <a:r>
              <a:rPr lang="fi-FI" sz="1200" smtClean="0">
                <a:solidFill>
                  <a:schemeClr val="bg1"/>
                </a:solidFill>
                <a:sym typeface="Wingdings"/>
              </a:rPr>
              <a:t>  3,5 vrk</a:t>
            </a: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endParaRPr kumimoji="0" lang="fi-FI" sz="12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sym typeface="Wingdings"/>
            </a:endParaRPr>
          </a:p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>
                <a:tab pos="1790700" algn="r"/>
                <a:tab pos="1885950" algn="r"/>
                <a:tab pos="2867025" algn="r"/>
                <a:tab pos="3409950" algn="r"/>
                <a:tab pos="4486275" algn="r"/>
              </a:tabLst>
            </a:pPr>
            <a:r>
              <a:rPr lang="fi-FI" sz="1200" smtClean="0">
                <a:solidFill>
                  <a:schemeClr val="bg1"/>
                </a:solidFill>
                <a:sym typeface="Wingdings"/>
              </a:rPr>
              <a:t>valo:  noin 8min 20s</a:t>
            </a:r>
            <a:endParaRPr kumimoji="0" lang="fi-FI" sz="1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4" name="1swin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7800" y="3429000"/>
            <a:ext cx="2133600" cy="1600200"/>
          </a:xfrm>
          <a:prstGeom prst="rect">
            <a:avLst/>
          </a:prstGeom>
        </p:spPr>
      </p:pic>
      <p:pic>
        <p:nvPicPr>
          <p:cNvPr id="5" name="1fmianim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3429000"/>
            <a:ext cx="2133600" cy="1600200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aaka">
  <a:themeElements>
    <a:clrScheme name="vaaka 13">
      <a:dk1>
        <a:srgbClr val="000000"/>
      </a:dk1>
      <a:lt1>
        <a:srgbClr val="FFFFFF"/>
      </a:lt1>
      <a:dk2>
        <a:srgbClr val="000000"/>
      </a:dk2>
      <a:lt2>
        <a:srgbClr val="8F8F8C"/>
      </a:lt2>
      <a:accent1>
        <a:srgbClr val="C7BD8A"/>
      </a:accent1>
      <a:accent2>
        <a:srgbClr val="B31B34"/>
      </a:accent2>
      <a:accent3>
        <a:srgbClr val="FFFFFF"/>
      </a:accent3>
      <a:accent4>
        <a:srgbClr val="000000"/>
      </a:accent4>
      <a:accent5>
        <a:srgbClr val="E0DBC4"/>
      </a:accent5>
      <a:accent6>
        <a:srgbClr val="A2172E"/>
      </a:accent6>
      <a:hlink>
        <a:srgbClr val="1068A2"/>
      </a:hlink>
      <a:folHlink>
        <a:srgbClr val="4F8C0D"/>
      </a:folHlink>
    </a:clrScheme>
    <a:fontScheme name="vaaka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lnDef>
  </a:objectDefaults>
  <a:extraClrSchemeLst>
    <a:extraClrScheme>
      <a:clrScheme name="vaa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aa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aaka 13">
        <a:dk1>
          <a:srgbClr val="000000"/>
        </a:dk1>
        <a:lt1>
          <a:srgbClr val="FFFFFF"/>
        </a:lt1>
        <a:dk2>
          <a:srgbClr val="000000"/>
        </a:dk2>
        <a:lt2>
          <a:srgbClr val="8F8F8C"/>
        </a:lt2>
        <a:accent1>
          <a:srgbClr val="C7BD8A"/>
        </a:accent1>
        <a:accent2>
          <a:srgbClr val="B31B34"/>
        </a:accent2>
        <a:accent3>
          <a:srgbClr val="FFFFFF"/>
        </a:accent3>
        <a:accent4>
          <a:srgbClr val="000000"/>
        </a:accent4>
        <a:accent5>
          <a:srgbClr val="E0DBC4"/>
        </a:accent5>
        <a:accent6>
          <a:srgbClr val="A2172E"/>
        </a:accent6>
        <a:hlink>
          <a:srgbClr val="1068A2"/>
        </a:hlink>
        <a:folHlink>
          <a:srgbClr val="4F8C0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vaaka">
  <a:themeElements>
    <a:clrScheme name="1_vaaka 13">
      <a:dk1>
        <a:srgbClr val="000000"/>
      </a:dk1>
      <a:lt1>
        <a:srgbClr val="FFFFFF"/>
      </a:lt1>
      <a:dk2>
        <a:srgbClr val="000000"/>
      </a:dk2>
      <a:lt2>
        <a:srgbClr val="8F8F8C"/>
      </a:lt2>
      <a:accent1>
        <a:srgbClr val="C7BD8A"/>
      </a:accent1>
      <a:accent2>
        <a:srgbClr val="B31B34"/>
      </a:accent2>
      <a:accent3>
        <a:srgbClr val="FFFFFF"/>
      </a:accent3>
      <a:accent4>
        <a:srgbClr val="000000"/>
      </a:accent4>
      <a:accent5>
        <a:srgbClr val="E0DBC4"/>
      </a:accent5>
      <a:accent6>
        <a:srgbClr val="A2172E"/>
      </a:accent6>
      <a:hlink>
        <a:srgbClr val="1068A2"/>
      </a:hlink>
      <a:folHlink>
        <a:srgbClr val="4F8C0D"/>
      </a:folHlink>
    </a:clrScheme>
    <a:fontScheme name="1_vaaka">
      <a:majorFont>
        <a:latin typeface="Gill Sans"/>
        <a:ea typeface="ＭＳ Ｐゴシック"/>
        <a:cs typeface="ＭＳ Ｐゴシック"/>
      </a:majorFont>
      <a:minorFont>
        <a:latin typeface="Gill Sans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31" tIns="45716" rIns="91431" bIns="45716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>
            <a:tab pos="1790700" algn="r"/>
            <a:tab pos="1885950" algn="r"/>
            <a:tab pos="2867025" algn="r"/>
            <a:tab pos="3409950" algn="r"/>
            <a:tab pos="4486275" algn="r"/>
          </a:tabLst>
          <a:defRPr kumimoji="0" lang="fi-FI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97" charset="0"/>
          </a:defRPr>
        </a:defPPr>
      </a:lstStyle>
    </a:lnDef>
  </a:objectDefaults>
  <a:extraClrSchemeLst>
    <a:extraClrScheme>
      <a:clrScheme name="1_vaak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vaak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vaaka 13">
        <a:dk1>
          <a:srgbClr val="000000"/>
        </a:dk1>
        <a:lt1>
          <a:srgbClr val="FFFFFF"/>
        </a:lt1>
        <a:dk2>
          <a:srgbClr val="000000"/>
        </a:dk2>
        <a:lt2>
          <a:srgbClr val="8F8F8C"/>
        </a:lt2>
        <a:accent1>
          <a:srgbClr val="C7BD8A"/>
        </a:accent1>
        <a:accent2>
          <a:srgbClr val="B31B34"/>
        </a:accent2>
        <a:accent3>
          <a:srgbClr val="FFFFFF"/>
        </a:accent3>
        <a:accent4>
          <a:srgbClr val="000000"/>
        </a:accent4>
        <a:accent5>
          <a:srgbClr val="E0DBC4"/>
        </a:accent5>
        <a:accent6>
          <a:srgbClr val="A2172E"/>
        </a:accent6>
        <a:hlink>
          <a:srgbClr val="1068A2"/>
        </a:hlink>
        <a:folHlink>
          <a:srgbClr val="4F8C0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10150</TotalTime>
  <Words>1533</Words>
  <Application>Microsoft Macintosh PowerPoint</Application>
  <PresentationFormat>Overhead</PresentationFormat>
  <Paragraphs>321</Paragraphs>
  <Slides>47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vaaka</vt:lpstr>
      <vt:lpstr>1_vaaka</vt:lpstr>
      <vt:lpstr>Miten avaruuden vaikutusta hallitaan –  vai hallitaanko?</vt:lpstr>
      <vt:lpstr>Maan magneettikenttä</vt:lpstr>
      <vt:lpstr>Maan magneettikenttä</vt:lpstr>
      <vt:lpstr>Magneettikentän vuon tiheys eri puolella maailmaa </vt:lpstr>
      <vt:lpstr>Aurinko on ihmiselle valoa ja lämpöä tuova lähitähti</vt:lpstr>
      <vt:lpstr>Auringon toiminnan seuraaminen</vt:lpstr>
      <vt:lpstr>Auringon aktiivisuus vaihtelee</vt:lpstr>
      <vt:lpstr>Olemme matkalla kohti seuraavaa maksimia …</vt:lpstr>
      <vt:lpstr>Revontulet ja auringon toiminta</vt:lpstr>
      <vt:lpstr>Revontuliovaalin sijainti</vt:lpstr>
      <vt:lpstr>Revontulien esiintyminen</vt:lpstr>
      <vt:lpstr>Minimi Sodankylän havainnoissa ohitettu</vt:lpstr>
      <vt:lpstr>Revontulien ennustaminen</vt:lpstr>
      <vt:lpstr>Auringon aktiivisen alueen rauhoittuminen voi kestää kuukausia</vt:lpstr>
      <vt:lpstr>Toisaalta iso hiukkaspurkaus voi aiheuttaa revontulet alle vuorokauden varoitusajalla, kuten lokakuussa 2003</vt:lpstr>
      <vt:lpstr>… silti aktiiviset revontulet mahdollisia </vt:lpstr>
      <vt:lpstr>Sodankylän geofysiikan observatorio</vt:lpstr>
      <vt:lpstr>SGO:n havaintotoiminta</vt:lpstr>
      <vt:lpstr>Esimerkki riometrin havainnosta</vt:lpstr>
      <vt:lpstr>Geomagnetismi</vt:lpstr>
      <vt:lpstr>Deklinaatio Suomessa</vt:lpstr>
      <vt:lpstr>Paikallisesti kentässä on anomalioita</vt:lpstr>
      <vt:lpstr>Aeronomia</vt:lpstr>
      <vt:lpstr>Aeronomia</vt:lpstr>
      <vt:lpstr>Aeronomia: VLF-mittaukset</vt:lpstr>
      <vt:lpstr>SGO osana maailmanlaajuisia reaaliaikaisia havaintoverkkoja</vt:lpstr>
      <vt:lpstr>Seismologia</vt:lpstr>
      <vt:lpstr>Tapaus Kursk 12.8.2000</vt:lpstr>
      <vt:lpstr>Inversiotutkimus</vt:lpstr>
      <vt:lpstr>EISCAT Sodankylässä</vt:lpstr>
      <vt:lpstr>Linkkejä</vt:lpstr>
      <vt:lpstr>Kotimaista kirjallisuutta aihepiiristä</vt:lpstr>
      <vt:lpstr>Yhteystiedot</vt:lpstr>
      <vt:lpstr>PowerPoint Presentation</vt:lpstr>
      <vt:lpstr>Tähdenlento ja revontulet</vt:lpstr>
      <vt:lpstr>Yötaivaan kuvaaminen</vt:lpstr>
      <vt:lpstr>Tähdenlentoparvet</vt:lpstr>
      <vt:lpstr>Tähtikuviot ja planeetat</vt:lpstr>
      <vt:lpstr>PowerPoint Presentation</vt:lpstr>
      <vt:lpstr>Satelliitit</vt:lpstr>
      <vt:lpstr>Iridiumit Hetan horisontista pääsiäisen aikaan</vt:lpstr>
      <vt:lpstr>Komeetat</vt:lpstr>
      <vt:lpstr>Valoisan aikaan myös riittää havaittavaa:</vt:lpstr>
      <vt:lpstr>Iridiumit Pallakselta pääsiäisen aikaan</vt:lpstr>
      <vt:lpstr>Revontulten ennustaminen ja avaruussää</vt:lpstr>
      <vt:lpstr>Suunnittele katselupaikka valmiiksi</vt:lpstr>
      <vt:lpstr>Mieti vaihtoehtoista katsottavaa</vt:lpstr>
    </vt:vector>
  </TitlesOfParts>
  <Company>Hallintopalvelut/Oulun yliopisto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Pasi Terästi</dc:creator>
  <cp:lastModifiedBy>Jyrki Manninen</cp:lastModifiedBy>
  <cp:revision>576</cp:revision>
  <dcterms:created xsi:type="dcterms:W3CDTF">2011-01-31T17:15:55Z</dcterms:created>
  <dcterms:modified xsi:type="dcterms:W3CDTF">2011-02-08T07:39:44Z</dcterms:modified>
</cp:coreProperties>
</file>