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  <p:sldMasterId id="2147483786" r:id="rId2"/>
  </p:sldMasterIdLst>
  <p:notesMasterIdLst>
    <p:notesMasterId r:id="rId31"/>
  </p:notesMasterIdLst>
  <p:handoutMasterIdLst>
    <p:handoutMasterId r:id="rId32"/>
  </p:handoutMasterIdLst>
  <p:sldIdLst>
    <p:sldId id="322" r:id="rId3"/>
    <p:sldId id="341" r:id="rId4"/>
    <p:sldId id="342" r:id="rId5"/>
    <p:sldId id="329" r:id="rId6"/>
    <p:sldId id="344" r:id="rId7"/>
    <p:sldId id="323" r:id="rId8"/>
    <p:sldId id="326" r:id="rId9"/>
    <p:sldId id="343" r:id="rId10"/>
    <p:sldId id="345" r:id="rId11"/>
    <p:sldId id="347" r:id="rId12"/>
    <p:sldId id="328" r:id="rId13"/>
    <p:sldId id="325" r:id="rId14"/>
    <p:sldId id="324" r:id="rId15"/>
    <p:sldId id="349" r:id="rId16"/>
    <p:sldId id="330" r:id="rId17"/>
    <p:sldId id="332" r:id="rId18"/>
    <p:sldId id="351" r:id="rId19"/>
    <p:sldId id="352" r:id="rId20"/>
    <p:sldId id="350" r:id="rId21"/>
    <p:sldId id="333" r:id="rId22"/>
    <p:sldId id="334" r:id="rId23"/>
    <p:sldId id="336" r:id="rId24"/>
    <p:sldId id="331" r:id="rId25"/>
    <p:sldId id="339" r:id="rId26"/>
    <p:sldId id="338" r:id="rId27"/>
    <p:sldId id="337" r:id="rId28"/>
    <p:sldId id="340" r:id="rId29"/>
    <p:sldId id="321" r:id="rId30"/>
  </p:sldIdLst>
  <p:sldSz cx="9144000" cy="6858000" type="overhead"/>
  <p:notesSz cx="6731000" cy="9856788"/>
  <p:defaultTextStyle>
    <a:defPPr>
      <a:defRPr lang="fi-FI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72"/>
    <a:srgbClr val="777777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6680" autoAdjust="0"/>
    <p:restoredTop sz="95119" autoAdjust="0"/>
  </p:normalViewPr>
  <p:slideViewPr>
    <p:cSldViewPr>
      <p:cViewPr>
        <p:scale>
          <a:sx n="100" d="100"/>
          <a:sy n="100" d="100"/>
        </p:scale>
        <p:origin x="-1024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0E1E719F-3CAB-F645-A93D-431A055BB2BF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055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0913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5EC56F26-1989-8041-81AA-E49029E37DB7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9107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C78FEA-746D-3C47-B814-C11E63C7DF3E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7" name="Footer Placeholder 11"/>
          <p:cNvSpPr txBox="1">
            <a:spLocks/>
          </p:cNvSpPr>
          <p:nvPr userDrawn="1"/>
        </p:nvSpPr>
        <p:spPr>
          <a:xfrm>
            <a:off x="318700" y="6216719"/>
            <a:ext cx="2895600" cy="4308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Sodankylän geofysiikan observatorio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www.sgo.fi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 pitchFamily="-97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06B243-2F93-3543-A586-3677DAE0306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609600"/>
            <a:ext cx="1562100" cy="5334000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4533900" cy="5334000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9CF463-FA91-B942-835B-458794A3677C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90713F-957A-2442-963D-6C2AC71983D7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041701-B7DA-C940-A9F1-328F9941A64B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420FFBF-11F0-4A45-839B-1106934F30F4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52A12C-3964-7347-B362-99C50C482FF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68D5EA-1388-C544-AB74-85C0F0B180B5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8ECD8F-2C69-5C46-A557-16114390AAC2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ECD008-4E24-E64A-81E9-7F74EBD1D9FD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9FFCFB-DF84-5C41-B08A-755EE0466C0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D70321-3A4C-A14F-A8B3-FCB9A8696E3A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7" name="Footer Placeholder 11"/>
          <p:cNvSpPr txBox="1">
            <a:spLocks/>
          </p:cNvSpPr>
          <p:nvPr userDrawn="1"/>
        </p:nvSpPr>
        <p:spPr>
          <a:xfrm>
            <a:off x="318700" y="6216719"/>
            <a:ext cx="2895600" cy="4308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Sodankylän geofysiikan observatorio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www.sgo.fi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 pitchFamily="-97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99F90C-0FA0-B44E-9D73-E3058A7E2F7F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66C982-7297-2F4A-88F0-B3079FC95FDE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609600"/>
            <a:ext cx="1562100" cy="5334000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4533900" cy="5334000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00F42D-FE66-1440-A42F-5EBE5114EC90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3BA817-3A9F-AF47-BD91-87001693A57B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C876B-4897-6F40-8B4B-D06EE9452FBC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306F2-8B53-8449-B0E5-D7CEE5D4EFB0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648F10-F5CA-324B-9800-7CC8C825DE5F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BF84C9-2F56-5846-A600-15A90F1CC6D6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6873EB-DCA8-C14B-A573-4D1119C1B4C8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6E1C39-BF6B-EC4D-8746-7C04265DAD02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4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6" name="Picture 8" descr="vaaka_suomi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67438" y="6021388"/>
            <a:ext cx="2767012" cy="576262"/>
          </a:xfrm>
          <a:prstGeom prst="rect">
            <a:avLst/>
          </a:prstGeom>
          <a:noFill/>
        </p:spPr>
      </p:pic>
      <p:pic>
        <p:nvPicPr>
          <p:cNvPr id="560130" name="Picture 2" descr="vaaka_1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328738" cy="2193925"/>
          </a:xfrm>
          <a:prstGeom prst="rect">
            <a:avLst/>
          </a:prstGeom>
          <a:noFill/>
        </p:spPr>
      </p:pic>
      <p:pic>
        <p:nvPicPr>
          <p:cNvPr id="560138" name="Picture 10" descr="uusi tausta2 copy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5601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574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601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76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>
                <a:solidFill>
                  <a:srgbClr val="E4E4E4"/>
                </a:solidFill>
                <a:ea typeface="+mn-ea"/>
                <a:cs typeface="+mn-cs"/>
              </a:defRPr>
            </a:lvl1pPr>
          </a:lstStyle>
          <a:p>
            <a:fld id="{5553D63D-E3F8-3841-9106-8EBD8B1E7F1B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8700" y="6216719"/>
            <a:ext cx="2895600" cy="4308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Sodankylän geofysiikan observatorio</a:t>
            </a:r>
          </a:p>
          <a:p>
            <a:r>
              <a:rPr lang="fi-FI" dirty="0" err="1" smtClean="0"/>
              <a:t>www.sgo.fi</a:t>
            </a:r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574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248400"/>
            <a:ext cx="4678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777777"/>
                </a:solidFill>
                <a:ea typeface="+mn-ea"/>
                <a:cs typeface="+mn-cs"/>
              </a:defRPr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76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>
                <a:ea typeface="+mn-ea"/>
                <a:cs typeface="+mn-cs"/>
              </a:defRPr>
            </a:lvl1pPr>
          </a:lstStyle>
          <a:p>
            <a:fld id="{161D4EBD-95EC-1648-AA77-BE5CC5C58A47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564230" name="Picture 6" descr="Kulmakuvi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2813" cy="1600200"/>
          </a:xfrm>
          <a:prstGeom prst="rect">
            <a:avLst/>
          </a:prstGeom>
          <a:noFill/>
        </p:spPr>
      </p:pic>
      <p:pic>
        <p:nvPicPr>
          <p:cNvPr id="564231" name="Picture 7" descr="cmykvaakafi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588125" y="6237288"/>
            <a:ext cx="2384425" cy="454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file://localhost/Volumes/Teetsi200GB/Auroras/reposamples/revontuliesitys/ArcticAcademy/GreenmassandCometS28.mov" TargetMode="External"/><Relationship Id="rId2" Type="http://schemas.openxmlformats.org/officeDocument/2006/relationships/video" Target="file://localhost/Volumes/Teetsi200GB/Auroras/reposamples/revontuliesitys/ArcticAcademy/GreenmassandCometS28.mov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microsoft.com/office/2007/relationships/media" Target="file://localhost/Volumes/Teetsi200GB/Auroras/reposamples/revontuliesitys/ArcticAcademy/overlay2.mov" TargetMode="External"/><Relationship Id="rId2" Type="http://schemas.openxmlformats.org/officeDocument/2006/relationships/video" Target="file://localhost/Volumes/Teetsi200GB/Auroras/reposamples/revontuliesitys/ArcticAcademy/overlay2.mov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localhost/Volumes/Teetsi200GB/Auroras/reposamples/revontuliesitys/1fmianim.mov" TargetMode="External"/><Relationship Id="rId4" Type="http://schemas.openxmlformats.org/officeDocument/2006/relationships/video" Target="file://localhost/Volumes/Teetsi200GB/Auroras/reposamples/revontuliesitys/1fmianim.mo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microsoft.com/office/2007/relationships/media" Target="file://localhost/Volumes/Teetsi200GB/Auroras/reposamples/revontuliesitys/1swind.mov" TargetMode="External"/><Relationship Id="rId2" Type="http://schemas.openxmlformats.org/officeDocument/2006/relationships/video" Target="file://localhost/Volumes/Teetsi200GB/Auroras/reposamples/revontuliesitys/1swind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pPr algn="ctr"/>
            <a:r>
              <a:rPr lang="fi-FI" sz="3600" dirty="0" smtClean="0"/>
              <a:t>Revontulten ennustaminen ja avaruussää</a:t>
            </a:r>
            <a:endParaRPr lang="fi-FI" sz="3600" dirty="0"/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34000"/>
            <a:ext cx="6400800" cy="609600"/>
          </a:xfrm>
        </p:spPr>
        <p:txBody>
          <a:bodyPr/>
          <a:lstStyle/>
          <a:p>
            <a:r>
              <a:rPr lang="fi-FI" dirty="0" smtClean="0"/>
              <a:t>geofyysikko Tero Raita</a:t>
            </a:r>
          </a:p>
        </p:txBody>
      </p:sp>
      <p:pic>
        <p:nvPicPr>
          <p:cNvPr id="6" name="Picture 5" descr="Iridium_ja_revontulet_Rai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43037"/>
            <a:ext cx="5851682" cy="3890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066800"/>
          </a:xfrm>
        </p:spPr>
        <p:txBody>
          <a:bodyPr/>
          <a:lstStyle/>
          <a:p>
            <a:r>
              <a:rPr lang="fi-FI" dirty="0" smtClean="0"/>
              <a:t>Revontulien ennustaminen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848600" cy="4191000"/>
          </a:xfrm>
        </p:spPr>
        <p:txBody>
          <a:bodyPr/>
          <a:lstStyle/>
          <a:p>
            <a:pPr marL="361950" indent="-361950"/>
            <a:r>
              <a:rPr lang="fi-FI" smtClean="0"/>
              <a:t>ennustaminen perustuu auringon viime-</a:t>
            </a:r>
            <a:br>
              <a:rPr lang="fi-FI" smtClean="0"/>
            </a:br>
            <a:r>
              <a:rPr lang="fi-FI" smtClean="0"/>
              <a:t>aikaisen käyttäytymisen tuntemiseen:</a:t>
            </a:r>
          </a:p>
          <a:p>
            <a:pPr marL="762000" lvl="1" indent="-361950"/>
            <a:r>
              <a:rPr lang="fi-FI" smtClean="0"/>
              <a:t>onko aktiivisia auringonpilkkuja, joiden</a:t>
            </a:r>
            <a:br>
              <a:rPr lang="fi-FI" smtClean="0"/>
            </a:br>
            <a:r>
              <a:rPr lang="fi-FI" smtClean="0"/>
              <a:t> ympäristössä voi tapahtua hiukkauspurkauksia</a:t>
            </a:r>
          </a:p>
          <a:p>
            <a:pPr marL="762000" lvl="1" indent="-361950"/>
            <a:r>
              <a:rPr lang="fi-FI" smtClean="0"/>
              <a:t>onko korona-aukkoja, joista hiukkasia pääsee</a:t>
            </a:r>
            <a:br>
              <a:rPr lang="fi-FI" smtClean="0"/>
            </a:br>
            <a:r>
              <a:rPr lang="fi-FI" smtClean="0"/>
              <a:t> virtaamaan runsaammin avaruuteen</a:t>
            </a:r>
          </a:p>
          <a:p>
            <a:pPr marL="361950" indent="-361950"/>
            <a:r>
              <a:rPr lang="fi-FI" smtClean="0"/>
              <a:t>www.spaceweather.com </a:t>
            </a:r>
            <a:br>
              <a:rPr lang="fi-FI" smtClean="0"/>
            </a:br>
            <a:r>
              <a:rPr lang="fi-FI" smtClean="0"/>
              <a:t>- sivusto seuraa auringon tilaa jatkuvasti</a:t>
            </a:r>
          </a:p>
          <a:p>
            <a:pPr marL="361950" indent="-361950"/>
            <a:r>
              <a:rPr lang="fi-FI" smtClean="0"/>
              <a:t>syntyykö revontulet eli osuuko auringosta</a:t>
            </a:r>
            <a:br>
              <a:rPr lang="fi-FI" smtClean="0"/>
            </a:br>
            <a:r>
              <a:rPr lang="fi-FI" smtClean="0"/>
              <a:t>purkautuneet hiukkaset maan</a:t>
            </a:r>
            <a:br>
              <a:rPr lang="fi-FI" smtClean="0"/>
            </a:br>
            <a:r>
              <a:rPr lang="fi-FI" smtClean="0"/>
              <a:t>magneettikenttään?</a:t>
            </a:r>
            <a:endParaRPr lang="fi-FI" smtClean="0"/>
          </a:p>
        </p:txBody>
      </p:sp>
      <p:pic>
        <p:nvPicPr>
          <p:cNvPr id="7" name="Picture 6" descr="AuAktiivi_02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498600"/>
            <a:ext cx="2683773" cy="2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4114800"/>
            <a:ext cx="2819400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400" smtClean="0">
                <a:solidFill>
                  <a:schemeClr val="bg1"/>
                </a:solidFill>
              </a:rPr>
              <a:t>SGO:n laatima kuva kolmen viimeisen kuukauden aktiivisuudesta: 5-7. tammikuuta näkyvä piikki Ak-indeksissä toistunee 2-4 helmikuuta. Syy piikkiin on auringon pinnalla oleva korona-aukko (ks.  kalvo 2)</a:t>
            </a:r>
            <a:endParaRPr lang="fi-FI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391400" cy="1066800"/>
          </a:xfrm>
        </p:spPr>
        <p:txBody>
          <a:bodyPr/>
          <a:lstStyle/>
          <a:p>
            <a:pPr algn="ctr"/>
            <a:r>
              <a:rPr lang="fi-FI" dirty="0" smtClean="0"/>
              <a:t>Auringon aktiivisen alueen rauhoittuminen voi kestää kuukausia</a:t>
            </a:r>
            <a:endParaRPr lang="fi-FI" dirty="0"/>
          </a:p>
        </p:txBody>
      </p:sp>
      <p:pic>
        <p:nvPicPr>
          <p:cNvPr id="8" name="Picture 7" descr="bartels2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4" y="1295400"/>
            <a:ext cx="3829846" cy="4419600"/>
          </a:xfrm>
          <a:prstGeom prst="rect">
            <a:avLst/>
          </a:prstGeom>
        </p:spPr>
      </p:pic>
      <p:pic>
        <p:nvPicPr>
          <p:cNvPr id="9" name="Picture 8" descr="bartels2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95400"/>
            <a:ext cx="4051301" cy="441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705600" y="1219200"/>
            <a:ext cx="1066800" cy="1905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9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581400"/>
            <a:ext cx="3048000" cy="128240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TÄSTÄ JOHTUEN REVONTULET </a:t>
            </a:r>
            <a:r>
              <a:rPr lang="en-US" sz="1600" dirty="0" smtClean="0">
                <a:solidFill>
                  <a:srgbClr val="FF0000"/>
                </a:solidFill>
              </a:rPr>
              <a:t>VOIVAT </a:t>
            </a:r>
            <a:r>
              <a:rPr lang="en-US" sz="1600" dirty="0" smtClean="0">
                <a:solidFill>
                  <a:srgbClr val="FF0000"/>
                </a:solidFill>
              </a:rPr>
              <a:t>TOISTUA NOIN 27 PÄIVÄN KULUTTUA, MIKÄ ON AURINGON PYÖRÄHDYSAIKA AKSELINSA YMPÄRI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1066800"/>
          </a:xfrm>
        </p:spPr>
        <p:txBody>
          <a:bodyPr/>
          <a:lstStyle/>
          <a:p>
            <a:r>
              <a:rPr lang="fi-FI" dirty="0" smtClean="0"/>
              <a:t>Toisaalta iso hiukkaspurkaus voi aiheuttaa revontulet alle vuorokauden varoitusajalla, kuten lokakuussa 2003</a:t>
            </a:r>
            <a:endParaRPr lang="fi-FI" dirty="0"/>
          </a:p>
        </p:txBody>
      </p:sp>
      <p:pic>
        <p:nvPicPr>
          <p:cNvPr id="2" name="20031029_30re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1484784"/>
            <a:ext cx="4320480" cy="46405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Suunnittele katselupaikka valmiiksi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2" y="1524000"/>
            <a:ext cx="6580188" cy="4191000"/>
          </a:xfrm>
        </p:spPr>
        <p:txBody>
          <a:bodyPr/>
          <a:lstStyle/>
          <a:p>
            <a:pPr marL="361950" indent="-361950"/>
            <a:r>
              <a:rPr lang="fi-FI" dirty="0" smtClean="0"/>
              <a:t>Seikkoja, joita on hyvä huomioida revontulia metsästäessä:</a:t>
            </a:r>
          </a:p>
          <a:p>
            <a:pPr marL="762000" lvl="1" indent="-361950"/>
            <a:r>
              <a:rPr lang="fi-FI" dirty="0" smtClean="0"/>
              <a:t>vältä valosaasteista paikkaa, hämäränäkö kärsii mm. rinne- ja katuvaloista ja ohiajavien autojen valoista</a:t>
            </a:r>
          </a:p>
          <a:p>
            <a:pPr marL="762000" lvl="1" indent="-361950"/>
            <a:r>
              <a:rPr lang="fi-FI" dirty="0" smtClean="0"/>
              <a:t>valitse paikka, josta pohjoinen horisontti avautuu hyvin (esim. järven ranta tai suon laita)</a:t>
            </a:r>
          </a:p>
          <a:p>
            <a:pPr marL="762000" lvl="1" indent="-361950"/>
            <a:r>
              <a:rPr lang="fi-FI" dirty="0" smtClean="0"/>
              <a:t>huolehdi lämpimästä pukeutumisesta, toisinaan odottamaan joutuu pitkään</a:t>
            </a:r>
          </a:p>
          <a:p>
            <a:pPr marL="762000" lvl="1" indent="-361950"/>
            <a:r>
              <a:rPr lang="fi-FI" dirty="0" smtClean="0"/>
              <a:t>muista turvallisuus: ei heikoille jäille, vältä vilkkaasti liikennöityjä teitä, muista heijastimet/liivit/lamput (punainen valo ei häiritse hämäränäköä)</a:t>
            </a:r>
          </a:p>
          <a:p>
            <a:pPr marL="762000" lvl="1" indent="-361950"/>
            <a:endParaRPr lang="fi-FI" dirty="0" smtClean="0"/>
          </a:p>
          <a:p>
            <a:pPr marL="361950" indent="-361950">
              <a:buNone/>
            </a:pPr>
            <a:endParaRPr lang="fi-FI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Mieti vaihtoehtoista katsottavaa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2" y="1524000"/>
            <a:ext cx="6580188" cy="4191000"/>
          </a:xfrm>
        </p:spPr>
        <p:txBody>
          <a:bodyPr/>
          <a:lstStyle/>
          <a:p>
            <a:pPr marL="361950" indent="-361950"/>
            <a:r>
              <a:rPr lang="fi-FI" dirty="0" smtClean="0"/>
              <a:t>Taivaalla näkyy paljon muutakin mielenkiintoista:</a:t>
            </a:r>
          </a:p>
          <a:p>
            <a:pPr marL="762000" lvl="1" indent="-361950"/>
            <a:r>
              <a:rPr lang="fi-FI" dirty="0" smtClean="0"/>
              <a:t>Linnunrata (erottuu uuden kuun aikaan), useat suurkaupungissa asuvat eivät ole nähneet oman galaksimme maitomaista vyötä taivaalla</a:t>
            </a:r>
          </a:p>
          <a:p>
            <a:pPr marL="762000" lvl="1" indent="-361950"/>
            <a:r>
              <a:rPr lang="fi-FI" dirty="0" smtClean="0"/>
              <a:t>opettele tähtikuvioita ja kirkkaimpia tähtiä</a:t>
            </a:r>
          </a:p>
          <a:p>
            <a:pPr marL="762000" lvl="1" indent="-361950"/>
            <a:r>
              <a:rPr lang="fi-FI" dirty="0" smtClean="0"/>
              <a:t>tarkista mitä planeettoja on taivaalla ( YLE teksti-tv 890)</a:t>
            </a:r>
          </a:p>
          <a:p>
            <a:pPr marL="762000" lvl="1" indent="-361950"/>
            <a:r>
              <a:rPr lang="fi-FI" dirty="0" smtClean="0"/>
              <a:t>ihmisen lähettämät tekokuut eli satelliitit, etenkin 1-2h tuntia auringonlaskun jälkeen</a:t>
            </a:r>
          </a:p>
          <a:p>
            <a:pPr marL="762000" lvl="1" indent="-361950"/>
            <a:r>
              <a:rPr lang="fi-FI" dirty="0" err="1" smtClean="0"/>
              <a:t>Irium-välähdykset</a:t>
            </a:r>
            <a:r>
              <a:rPr lang="fi-FI" dirty="0" smtClean="0"/>
              <a:t>, tarkista aikataulu havaintopaikalle esim. ( </a:t>
            </a:r>
            <a:r>
              <a:rPr lang="fi-FI" dirty="0" err="1" smtClean="0"/>
              <a:t>www.heavens-above.com</a:t>
            </a:r>
            <a:r>
              <a:rPr lang="fi-FI" dirty="0" smtClean="0"/>
              <a:t> )</a:t>
            </a:r>
          </a:p>
          <a:p>
            <a:pPr marL="762000" lvl="1" indent="-361950"/>
            <a:r>
              <a:rPr lang="fi-FI" dirty="0" smtClean="0"/>
              <a:t>tähdenlentoparvet, yksittäisiä tähdenlentoja näkyy joka yö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Tähdenlento ja revontulet</a:t>
            </a:r>
            <a:endParaRPr lang="fi-FI" dirty="0"/>
          </a:p>
        </p:txBody>
      </p:sp>
      <p:pic>
        <p:nvPicPr>
          <p:cNvPr id="6" name="GreenmassandCometS28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219200"/>
            <a:ext cx="6045200" cy="4533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Yötaivaan kuvaaminen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914400"/>
            <a:ext cx="8077200" cy="525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defRPr/>
            </a:pPr>
            <a:r>
              <a:rPr lang="fi-FI" sz="2400" kern="0" dirty="0" smtClean="0">
                <a:solidFill>
                  <a:schemeClr val="bg1"/>
                </a:solidFill>
              </a:rPr>
              <a:t>kohteet yleensä himmeitä, joten tarvitaan </a:t>
            </a: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jalusta ja kamera, jossa: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laajakulmainen linssi  </a:t>
            </a:r>
            <a:r>
              <a:rPr lang="fi-FI" sz="2000" kern="0" dirty="0" err="1" smtClean="0">
                <a:solidFill>
                  <a:schemeClr val="bg1"/>
                </a:solidFill>
                <a:latin typeface="+mn-lt"/>
              </a:rPr>
              <a:t>väh</a:t>
            </a: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. 50mm, 28mm on jo ok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kuvaus manuaalimoodissa (M), jos mahdollista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herkkyys vähintään ISO400 (mitä suurempi luku, sitä herkempi)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aukko F2.8 tai suurempi (mitä pienempi luku, sitä suurempi aukko ja sitä enemmän valoa kennolle/filmille)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valotusaika riippuu revontulten kirkkaudesta, sekä valitusta herkkyydestä ja aukkoluvusta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jalustan lisäksi käytä ajastusta tai kaukolaukaisinta, vältät kameran tärähtämisen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</a:rPr>
              <a:t>yli 30s valotuksissa tähdet alkavat näkyä viivoina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kirkkaisiin revontuliin voit kokeilla pokkarilla yökuvausmoodia, kunhan kamera pysyy paikalla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Linkkejä</a:t>
            </a: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81906" y="838200"/>
            <a:ext cx="6580188" cy="51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defRPr/>
            </a:pPr>
            <a:r>
              <a:rPr lang="fi-FI" sz="2400" kern="0" smtClean="0">
                <a:solidFill>
                  <a:schemeClr val="bg1"/>
                </a:solidFill>
              </a:rPr>
              <a:t>Alkuun revontulitilanteen tarkkailussa Lapin yllä pääsee näiltä sivuilta:</a:t>
            </a:r>
          </a:p>
          <a:p>
            <a:pPr marL="762000" lvl="1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www.sgo.fi -&gt; RealTime  (tai suom. linkki: Data nyt)</a:t>
            </a:r>
          </a:p>
          <a:p>
            <a:pPr marL="1219200" lvl="2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täältä löydät SGO:n magneettikentän reaaliaikaisen seurannan ja revontulikameroiden tuoreet kuvat pimeän aikaan</a:t>
            </a:r>
          </a:p>
          <a:p>
            <a:pPr marL="762000" lvl="1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www.spaceweather.com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amerikkalainen avaruusäähän ja revontuliin ja muihin ilmiöihin keskittyvä sivusto. Sivulta löytyy reaaliaikainen satelliittiaineisto tilanteen tarkistamiseksi</a:t>
            </a:r>
          </a:p>
          <a:p>
            <a:pPr marL="762000" lvl="1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http://aurora.fmi.fi/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SGO:n ja Ilmatieteen laitoksen yhteistyössä laatima revontuli- ja avaruussääsivu suomen kielellä. Muut Lapin revontulikamerat löytyy täältä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Kotimaista kirjallisuutta aihepiiristä</a:t>
            </a: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81906" y="12192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buNone/>
              <a:defRPr/>
            </a:pPr>
            <a:r>
              <a:rPr lang="fi-FI" sz="2000" kern="0" smtClean="0">
                <a:solidFill>
                  <a:schemeClr val="bg1"/>
                </a:solidFill>
              </a:rPr>
              <a:t>     URSA:n julkaisemia kirjoja aihepiiristä (saatavilla URSA:n kirjakaupasta www.ursa.fi/kirjakauppa ja kirjastoista):</a:t>
            </a:r>
          </a:p>
          <a:p>
            <a:pPr marL="361950" lvl="0" indent="-361950">
              <a:lnSpc>
                <a:spcPct val="100000"/>
              </a:lnSpc>
              <a:defRPr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Kari Kaila, Revontulet – kansankäsityksistä tutkimukseen, 1998, ISBN 951-9269-90-8.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Heikki Nevanlinna, Avaruussää – auringosta tuulee, 2006 ISBN 952-5329-52-6</a:t>
            </a:r>
          </a:p>
          <a:p>
            <a:pPr marL="304800" indent="-361950">
              <a:lnSpc>
                <a:spcPct val="100000"/>
              </a:lnSpc>
              <a:buNone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304800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Lisäksi mm.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Jouni Jussila, Aurora – revontulien taivaallinen näytelmä, WSOY, 2002. ISBN 951-0-27451-8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Tähdenlentoparvet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jokaisena pimeänä yö, mutta erityisesti maapallon kulkiessa läpi komeettojen jättämien vanojen läpi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tunnetuimpia parvia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elokuussa Perseidit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marraskuussa Leonidit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joulukuussa Geminidit</a:t>
            </a:r>
          </a:p>
          <a:p>
            <a:pPr marL="361950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lisäksi useita muita parvia ja yksittäisiä kappaleita, kirkkaimpia kutsutaan tulipalloiksi</a:t>
            </a:r>
          </a:p>
          <a:p>
            <a:pPr marL="361950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lisätietoa URSA:n sivuilta ( www.ursa.fi )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Aurinko on ihmiselle valoa ja lämpöä tuova lähitähti</a:t>
            </a:r>
            <a:endParaRPr lang="fi-FI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9724" y="990600"/>
            <a:ext cx="8124551" cy="5029200"/>
            <a:chOff x="509724" y="990600"/>
            <a:chExt cx="8124551" cy="5029200"/>
          </a:xfrm>
        </p:grpSpPr>
        <p:pic>
          <p:nvPicPr>
            <p:cNvPr id="10" name="Picture 9" descr="DSC_0020.JPG"/>
            <p:cNvPicPr>
              <a:picLocks noChangeAspect="1"/>
            </p:cNvPicPr>
            <p:nvPr/>
          </p:nvPicPr>
          <p:blipFill>
            <a:blip r:embed="rId4"/>
            <a:srcRect b="6906"/>
            <a:stretch>
              <a:fillRect/>
            </a:stretch>
          </p:blipFill>
          <p:spPr>
            <a:xfrm>
              <a:off x="509724" y="990600"/>
              <a:ext cx="8124551" cy="5029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34200" y="5715000"/>
              <a:ext cx="161672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 smtClean="0">
                  <a:solidFill>
                    <a:schemeClr val="bg1"/>
                  </a:solidFill>
                </a:rPr>
                <a:t>taustakuva</a:t>
              </a:r>
              <a:r>
                <a:rPr lang="en-US" dirty="0" smtClean="0">
                  <a:solidFill>
                    <a:schemeClr val="bg1"/>
                  </a:solidFill>
                </a:rPr>
                <a:t>: Pallas, 29.4.2005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2" y="1219200"/>
            <a:ext cx="7875588" cy="4724400"/>
          </a:xfrm>
        </p:spPr>
        <p:txBody>
          <a:bodyPr/>
          <a:lstStyle/>
          <a:p>
            <a:pPr marL="361950" indent="-361950"/>
            <a:r>
              <a:rPr lang="fi-FI" dirty="0" smtClean="0"/>
              <a:t>ihminen pystyy näkemään suurimmat auringonpilkut auringon pinnalla paljaalla silmällä, mutta näköalueen ulkopuolella tapahtuu paljon</a:t>
            </a:r>
          </a:p>
          <a:p>
            <a:pPr marL="762000" lvl="1" indent="-361950">
              <a:buNone/>
            </a:pP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	</a:t>
            </a:r>
            <a:br>
              <a:rPr lang="fi-FI" dirty="0" smtClean="0"/>
            </a:br>
            <a:endParaRPr lang="fi-FI" dirty="0" smtClean="0"/>
          </a:p>
        </p:txBody>
      </p:sp>
      <p:pic>
        <p:nvPicPr>
          <p:cNvPr id="11" name="overlay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667000"/>
            <a:ext cx="3352800" cy="3352800"/>
          </a:xfrm>
          <a:prstGeom prst="rect">
            <a:avLst/>
          </a:prstGeom>
        </p:spPr>
      </p:pic>
      <p:pic>
        <p:nvPicPr>
          <p:cNvPr id="12" name="Picture 11" descr="coronalhole_sdo_blan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209800"/>
            <a:ext cx="3340100" cy="3340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0" y="6079044"/>
            <a:ext cx="2895600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HUOM! ÄLÄ KOSKAAN KATSO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SUORAAN AURINKOON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ILMAN ASIALLISTA SUODATINTA!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htikartta.php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172200" cy="6172200"/>
          </a:xfrm>
          <a:prstGeom prst="rect">
            <a:avLst/>
          </a:prstGeom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Tähtikuviot ja planeetat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taivas jaettu tähtikuvioihin, joista tunnetuin lienee Otava, tähtikartan avulla helposti tunnistettavissa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taivaalta tällä hetkellä löytää: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illalla auringonlaskun jälkeen Venus lännessä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iltayöllä Mars etelässä</a:t>
            </a:r>
          </a:p>
          <a:p>
            <a:pPr marL="361950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hyvällä havaintopaikalla voi erottaa Linnunradan vyön</a:t>
            </a:r>
          </a:p>
          <a:p>
            <a:pPr marL="819150" lvl="1" indent="-361950">
              <a:lnSpc>
                <a:spcPct val="100000"/>
              </a:lnSpc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htikartta.php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0"/>
            <a:ext cx="6172200" cy="6172200"/>
          </a:xfrm>
          <a:prstGeom prst="rect">
            <a:avLst/>
          </a:prstGeom>
        </p:spPr>
      </p:pic>
      <p:pic>
        <p:nvPicPr>
          <p:cNvPr id="7" name="Picture 6" descr="stars_in_A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" y="1676400"/>
            <a:ext cx="3250848" cy="381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Satelliitit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taivaalla “lipuva” tähti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heijastavat auringon valoa Maahan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Iridium-satelliitit kirkastuvat toisinaan huomattavasti ns. Iridium-välähdyksiksi: muutaman sekunnin ajaksi antennipeilit heijastavat valoa havaitsijaa kohti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ohitukset voidaan ennustaa havaintopaikalle, esim. YLE teksti-TV s. 890 ja </a:t>
            </a:r>
            <a:r>
              <a:rPr lang="fi-FI" sz="2400" kern="0" dirty="0" err="1" smtClean="0">
                <a:solidFill>
                  <a:schemeClr val="bg1"/>
                </a:solidFill>
                <a:latin typeface="+mn-lt"/>
              </a:rPr>
              <a:t>www.heavensabove.com</a:t>
            </a:r>
            <a:endParaRPr lang="fi-FI" sz="2400" kern="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248400" cy="1066800"/>
          </a:xfrm>
        </p:spPr>
        <p:txBody>
          <a:bodyPr/>
          <a:lstStyle/>
          <a:p>
            <a:r>
              <a:rPr lang="fi-FI" dirty="0" smtClean="0"/>
              <a:t>… silti aktiiviset revontulet mahdollisia	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609600"/>
          </a:xfrm>
        </p:spPr>
        <p:txBody>
          <a:bodyPr/>
          <a:lstStyle/>
          <a:p>
            <a:pPr marL="361950" indent="-361950"/>
            <a:r>
              <a:rPr lang="fi-FI" dirty="0" smtClean="0"/>
              <a:t>revontulet aiheuttavat häiriöt toistuu usein 27,5 vrk välein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5791200" y="1295400"/>
            <a:ext cx="2590800" cy="3893911"/>
            <a:chOff x="6248400" y="1973489"/>
            <a:chExt cx="2590800" cy="3893911"/>
          </a:xfrm>
        </p:grpSpPr>
        <p:pic>
          <p:nvPicPr>
            <p:cNvPr id="7" name="Picture 6" descr="repo2010021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8400" y="1973489"/>
              <a:ext cx="2590800" cy="38939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78369" y="5595531"/>
              <a:ext cx="25443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err="1" smtClean="0">
                  <a:solidFill>
                    <a:srgbClr val="FFFFFF"/>
                  </a:solidFill>
                </a:rPr>
                <a:t>Sodankylä</a:t>
              </a:r>
              <a:r>
                <a:rPr lang="en-US" sz="1200" dirty="0" smtClean="0">
                  <a:solidFill>
                    <a:srgbClr val="FFFFFF"/>
                  </a:solidFill>
                </a:rPr>
                <a:t> 15.-16.2.2010 </a:t>
              </a:r>
              <a:r>
                <a:rPr lang="en-US" sz="1200" dirty="0" err="1" smtClean="0">
                  <a:solidFill>
                    <a:srgbClr val="FFFFFF"/>
                  </a:solidFill>
                </a:rPr>
                <a:t>välisenä</a:t>
              </a:r>
              <a:r>
                <a:rPr lang="en-US" sz="1200" dirty="0" smtClean="0">
                  <a:solidFill>
                    <a:srgbClr val="FFFFFF"/>
                  </a:solidFill>
                </a:rPr>
                <a:t> </a:t>
              </a:r>
              <a:r>
                <a:rPr lang="en-US" sz="1200" dirty="0" err="1" smtClean="0">
                  <a:solidFill>
                    <a:srgbClr val="FFFFFF"/>
                  </a:solidFill>
                </a:rPr>
                <a:t>yönä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9" descr="AuAktiivi_02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45" y="1295400"/>
            <a:ext cx="4092755" cy="387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Iridiumit Hetan horisontista pääsiäisen aikaan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524000"/>
            <a:ext cx="8305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31.3.2010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22:00:20,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korkeus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49°,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magnitudi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-8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21:54:18, 50°,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-1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22:58:18, 12°,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-3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21:51:29,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-5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22:56:51, 17°,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-2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4.4.2010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21:45:29,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 -4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400" kern="0" dirty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(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ennuste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www.heavensabove.com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4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543800" cy="5016104"/>
          </a:xfrm>
          <a:prstGeom prst="rect">
            <a:avLst/>
          </a:prstGeom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Komeetat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0"/>
            <a:ext cx="6580188" cy="494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Aurinkoa kiertäviä jää-pölykappaleita, jotka höyrystyvät lähestyessään aurinkoa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endParaRPr lang="fi-FI" sz="2400" kern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tunnetuin on Halleyn komeetta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harvinaisempia, mutta voi olla todella näyttäviäkin, viimeisin paljain silmin näkynyt komeetta oli McNaught tammikuussa 2007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Valoisan aikaan myös riittää havaittavaa: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kevättalvella helmiäispilviä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kesäöinä, etenkin Etelä-Suomessa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valaisevia yöpilviä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haloilmiöitä Auringon (ja kuun)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ympärillä, yleisimpinä sivuauringot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ja 22° rengas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sateenkaaret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salamat</a:t>
            </a: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IMG_83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457325"/>
            <a:ext cx="3035300" cy="2276475"/>
          </a:xfrm>
          <a:prstGeom prst="rect">
            <a:avLst/>
          </a:prstGeom>
        </p:spPr>
      </p:pic>
      <p:pic>
        <p:nvPicPr>
          <p:cNvPr id="7" name="Picture 6" descr="IMG_3138_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733800"/>
            <a:ext cx="3251200" cy="243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Iridiumit </a:t>
            </a:r>
            <a:r>
              <a:rPr lang="fi-FI" dirty="0" err="1" smtClean="0"/>
              <a:t>Pallakselta</a:t>
            </a:r>
            <a:r>
              <a:rPr lang="fi-FI" dirty="0" smtClean="0"/>
              <a:t> pääsiäisen aikaan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524000"/>
            <a:ext cx="8305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30.3.2010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20:31:23 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korkeus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72°,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itä-kaakko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magnitudi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-1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31.3.2010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22:00:27,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korkeus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50°,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magnitudi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-7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21:54:26, 50°,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-2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22:59:07, 12°,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-5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21:51:37,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-3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22:56:59, 17°,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-3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4.4.2010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21:45:35,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 -8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(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ennuste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www.heavensabove.com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Sodankylän geofysiikan observatorio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239000" cy="4191000"/>
          </a:xfrm>
        </p:spPr>
        <p:txBody>
          <a:bodyPr/>
          <a:lstStyle/>
          <a:p>
            <a:pPr marL="361950" indent="-361950"/>
            <a:r>
              <a:rPr lang="fi-FI" dirty="0" smtClean="0"/>
              <a:t>1. havaintoasema Sodankylässä</a:t>
            </a:r>
            <a:br>
              <a:rPr lang="fi-FI" dirty="0" smtClean="0"/>
            </a:br>
            <a:r>
              <a:rPr lang="fi-FI" dirty="0" smtClean="0"/>
              <a:t>vuosina1882-1884</a:t>
            </a:r>
          </a:p>
          <a:p>
            <a:pPr marL="361950" indent="-361950"/>
            <a:r>
              <a:rPr lang="fi-FI" dirty="0" smtClean="0"/>
              <a:t>Suomalainen tiedeakatemia</a:t>
            </a:r>
            <a:br>
              <a:rPr lang="fi-FI" dirty="0" smtClean="0"/>
            </a:br>
            <a:r>
              <a:rPr lang="fi-FI" dirty="0" smtClean="0"/>
              <a:t>perusti geofysiikan observatorion 1913. Havaintotoiminta alkoi 1914.</a:t>
            </a:r>
          </a:p>
          <a:p>
            <a:pPr marL="361950" indent="-361950"/>
            <a:r>
              <a:rPr lang="fi-FI" dirty="0" smtClean="0"/>
              <a:t>pitkät perinteet </a:t>
            </a:r>
            <a:br>
              <a:rPr lang="fi-FI" dirty="0" smtClean="0"/>
            </a:br>
            <a:r>
              <a:rPr lang="fi-FI" dirty="0" smtClean="0"/>
              <a:t>revontulitutkimuksessa,</a:t>
            </a:r>
            <a:br>
              <a:rPr lang="fi-FI" dirty="0" smtClean="0"/>
            </a:br>
            <a:r>
              <a:rPr lang="fi-FI" dirty="0" smtClean="0"/>
              <a:t>nykyään osa Oulun yliopistoa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3333" b="20290"/>
          <a:stretch>
            <a:fillRect/>
          </a:stretch>
        </p:blipFill>
        <p:spPr bwMode="auto">
          <a:xfrm>
            <a:off x="5096818" y="1219200"/>
            <a:ext cx="3588942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" name="Picture 7" descr="Tähtelä1917small.png"/>
          <p:cNvPicPr>
            <a:picLocks noChangeAspect="1"/>
          </p:cNvPicPr>
          <p:nvPr/>
        </p:nvPicPr>
        <p:blipFill>
          <a:blip r:embed="rId3"/>
          <a:srcRect r="27813" b="24197"/>
          <a:stretch>
            <a:fillRect/>
          </a:stretch>
        </p:blipFill>
        <p:spPr>
          <a:xfrm>
            <a:off x="5105400" y="2819400"/>
            <a:ext cx="3580108" cy="2743200"/>
          </a:xfrm>
          <a:prstGeom prst="rect">
            <a:avLst/>
          </a:prstGeom>
        </p:spPr>
      </p:pic>
      <p:pic>
        <p:nvPicPr>
          <p:cNvPr id="9" name="Picture 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4572000"/>
            <a:ext cx="4470400" cy="146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6553200" cy="1066800"/>
          </a:xfrm>
        </p:spPr>
        <p:txBody>
          <a:bodyPr/>
          <a:lstStyle/>
          <a:p>
            <a:r>
              <a:rPr lang="fi-FI" dirty="0" smtClean="0"/>
              <a:t>Auringon toiminnan seuraaminen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2" y="1066800"/>
            <a:ext cx="7875588" cy="4724400"/>
          </a:xfrm>
        </p:spPr>
        <p:txBody>
          <a:bodyPr/>
          <a:lstStyle/>
          <a:p>
            <a:pPr marL="361950" indent="-361950"/>
            <a:r>
              <a:rPr lang="fi-FI" dirty="0" smtClean="0"/>
              <a:t>auringon toimintaa voidaan havaita ja seurata</a:t>
            </a:r>
          </a:p>
          <a:p>
            <a:pPr marL="762000" lvl="1" indent="-361950"/>
            <a:r>
              <a:rPr lang="fi-FI" dirty="0" smtClean="0"/>
              <a:t>suoraan maan pinnalta optisilla teleskoopeilla</a:t>
            </a:r>
            <a:br>
              <a:rPr lang="fi-FI" dirty="0" smtClean="0"/>
            </a:br>
            <a:r>
              <a:rPr lang="fi-FI" dirty="0" smtClean="0"/>
              <a:t>(auringonpilkut, roihut)</a:t>
            </a:r>
          </a:p>
          <a:p>
            <a:pPr marL="762000" lvl="1" indent="-361950"/>
            <a:r>
              <a:rPr lang="fi-FI" dirty="0" smtClean="0"/>
              <a:t>satelliiteilla: hiukkaspurkaukset (CME), roihut,</a:t>
            </a:r>
            <a:br>
              <a:rPr lang="fi-FI" dirty="0" smtClean="0"/>
            </a:br>
            <a:r>
              <a:rPr lang="fi-FI" dirty="0" smtClean="0"/>
              <a:t>korona-aukot, aurinkotuulen magneettikenttä ja</a:t>
            </a:r>
            <a:br>
              <a:rPr lang="fi-FI" dirty="0" smtClean="0"/>
            </a:br>
            <a:r>
              <a:rPr lang="fi-FI" dirty="0" smtClean="0"/>
              <a:t>hiukkasvirta</a:t>
            </a:r>
          </a:p>
          <a:p>
            <a:pPr marL="361950" indent="-361950"/>
            <a:r>
              <a:rPr lang="fi-FI" dirty="0" smtClean="0"/>
              <a:t>saadaan ennakkotietoa maata</a:t>
            </a:r>
            <a:br>
              <a:rPr lang="fi-FI" dirty="0" smtClean="0"/>
            </a:br>
            <a:r>
              <a:rPr lang="fi-FI" dirty="0" smtClean="0"/>
              <a:t>lähestyvistä häiriöistä,</a:t>
            </a:r>
            <a:br>
              <a:rPr lang="fi-FI" dirty="0" smtClean="0"/>
            </a:br>
            <a:r>
              <a:rPr lang="fi-FI" dirty="0" smtClean="0"/>
              <a:t>jotka voi aiheuttaa ongelmia:</a:t>
            </a:r>
          </a:p>
          <a:p>
            <a:pPr marL="762000" lvl="1" indent="-361950"/>
            <a:r>
              <a:rPr lang="fi-FI" dirty="0" smtClean="0"/>
              <a:t>tietoliikenteessä</a:t>
            </a:r>
          </a:p>
          <a:p>
            <a:pPr marL="762000" lvl="1" indent="-361950"/>
            <a:r>
              <a:rPr lang="fi-FI" dirty="0" smtClean="0"/>
              <a:t>paikannuksessa</a:t>
            </a:r>
          </a:p>
          <a:p>
            <a:pPr marL="762000" lvl="1" indent="-361950"/>
            <a:r>
              <a:rPr lang="fi-FI" dirty="0" smtClean="0"/>
              <a:t>sähkönsiirrossa</a:t>
            </a:r>
          </a:p>
          <a:p>
            <a:pPr marL="762000" lvl="1" indent="-361950"/>
            <a:r>
              <a:rPr lang="fi-FI" dirty="0" smtClean="0"/>
              <a:t>kaasu- ja öljyputkissa</a:t>
            </a:r>
          </a:p>
          <a:p>
            <a:pPr marL="361950" indent="-361950">
              <a:buNone/>
            </a:pPr>
            <a:r>
              <a:rPr lang="fi-FI" dirty="0" smtClean="0">
                <a:solidFill>
                  <a:srgbClr val="008000"/>
                </a:solidFill>
              </a:rPr>
              <a:t>    JA REVONTULIA !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</p:txBody>
      </p:sp>
      <p:pic>
        <p:nvPicPr>
          <p:cNvPr id="7" name="Picture 6" descr="eit19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0"/>
            <a:ext cx="2057400" cy="2057400"/>
          </a:xfrm>
          <a:prstGeom prst="rect">
            <a:avLst/>
          </a:prstGeom>
        </p:spPr>
      </p:pic>
      <p:pic>
        <p:nvPicPr>
          <p:cNvPr id="8" name="Picture 7" descr="930X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057400"/>
            <a:ext cx="2057400" cy="1286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352800"/>
            <a:ext cx="3732069" cy="27368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315200" cy="1066800"/>
          </a:xfrm>
        </p:spPr>
        <p:txBody>
          <a:bodyPr/>
          <a:lstStyle/>
          <a:p>
            <a:r>
              <a:rPr lang="fi-FI" dirty="0" smtClean="0"/>
              <a:t>Auringon aktiivisuus vaihtelee</a:t>
            </a:r>
            <a:endParaRPr lang="fi-FI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61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auringonpilkkuluku on</a:t>
            </a:r>
            <a:r>
              <a:rPr lang="fi-FI" sz="2400" kern="0" noProof="0" smtClean="0">
                <a:solidFill>
                  <a:schemeClr val="bg1"/>
                </a:solidFill>
                <a:latin typeface="+mn-lt"/>
              </a:rPr>
              <a:t> yleisesti käytetty</a:t>
            </a:r>
            <a:r>
              <a:rPr kumimoji="0" lang="fi-FI" sz="24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aktiivisuuden mittari</a:t>
            </a:r>
            <a:r>
              <a:rPr lang="fi-FI" sz="2400" kern="0" smtClean="0">
                <a:solidFill>
                  <a:schemeClr val="bg1"/>
                </a:solidFill>
                <a:latin typeface="+mn-lt"/>
              </a:rPr>
              <a:t>: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kumimoji="0" lang="fi-FI" sz="24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Galileo Galilei havannoi pilkkuja jo 400 vuotta sitten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aktiivisuuden on havaittu vaihtelevan 11 vuoden syklissä,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olemme juuri ohittaneet syvän minimin</a:t>
            </a:r>
            <a:endParaRPr kumimoji="0" lang="fi-FI" sz="2400" b="0" i="0" u="none" strike="noStrike" kern="0" cap="none" spc="0" normalizeH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i-FI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6" descr="ssn_year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295400"/>
            <a:ext cx="7416800" cy="27890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696200" cy="1066800"/>
          </a:xfrm>
        </p:spPr>
        <p:txBody>
          <a:bodyPr/>
          <a:lstStyle/>
          <a:p>
            <a:r>
              <a:rPr lang="fi-FI" dirty="0" smtClean="0"/>
              <a:t>Olemme matkalla kohti seuraavaa maksimia …</a:t>
            </a:r>
            <a:endParaRPr lang="fi-FI" dirty="0"/>
          </a:p>
        </p:txBody>
      </p:sp>
      <p:pic>
        <p:nvPicPr>
          <p:cNvPr id="8" name="Picture 7" descr="ssn_predict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248400" cy="468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Revontulet ja auringon toiminta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2" y="1219200"/>
            <a:ext cx="8104188" cy="4724400"/>
          </a:xfrm>
        </p:spPr>
        <p:txBody>
          <a:bodyPr/>
          <a:lstStyle/>
          <a:p>
            <a:pPr marL="361950" indent="-361950"/>
            <a:r>
              <a:rPr lang="fi-FI" smtClean="0"/>
              <a:t>revontulet ovat peräisin auringosta virtaavasta hiukkasvirrasta avaruudessa, jota kutsutaan aurinkotuuleksi:</a:t>
            </a:r>
          </a:p>
          <a:p>
            <a:pPr marL="762000" lvl="1" indent="-361950"/>
            <a:r>
              <a:rPr lang="fi-FI" smtClean="0"/>
              <a:t>aurinkotuulen ominaisuudet vaihtelevat jatkuvasti, tärkeimpinä:</a:t>
            </a:r>
          </a:p>
          <a:p>
            <a:pPr marL="1162050" lvl="2" indent="-361950"/>
            <a:r>
              <a:rPr lang="fi-FI" smtClean="0"/>
              <a:t>hiukkasten määrä (aurinkotuulen tiheys)</a:t>
            </a:r>
          </a:p>
          <a:p>
            <a:pPr marL="1162050" lvl="2" indent="-361950"/>
            <a:r>
              <a:rPr lang="fi-FI" smtClean="0"/>
              <a:t>magneettikentän suunta hiukkasvirrassa</a:t>
            </a:r>
          </a:p>
          <a:p>
            <a:pPr marL="1162050" lvl="2" indent="-361950"/>
            <a:r>
              <a:rPr lang="fi-FI" smtClean="0"/>
              <a:t>hiukkasten nopeus </a:t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>	</a:t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endParaRPr lang="fi-FI" smtClean="0"/>
          </a:p>
          <a:p>
            <a:pPr marL="762000" lvl="1" indent="-361950"/>
            <a:r>
              <a:rPr lang="fi-FI" smtClean="0"/>
              <a:t>maapallo on koko ajan auringon magneettikentän ja hiukkasvirran vaikutuksen alaisena </a:t>
            </a:r>
            <a:r>
              <a:rPr lang="fi-FI" smtClean="0">
                <a:sym typeface="Wingdings"/>
              </a:rPr>
              <a:t> revontuliprosessi on käynnissä yläilmakehässä kaiken aikaa, voimistuminen havaitaan revontulimyrskynä</a:t>
            </a:r>
            <a:endParaRPr lang="fi-FI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3581400" y="3429000"/>
            <a:ext cx="1905000" cy="1600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lang="fi-FI" sz="120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r>
              <a:rPr lang="fi-FI" sz="1200" smtClean="0">
                <a:solidFill>
                  <a:schemeClr val="bg1"/>
                </a:solidFill>
              </a:rPr>
              <a:t>	    1 AU = 149 598 000 km</a:t>
            </a: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fi-FI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r>
              <a:rPr lang="fi-FI" sz="1200" smtClean="0">
                <a:solidFill>
                  <a:schemeClr val="bg1"/>
                </a:solidFill>
              </a:rPr>
              <a:t>esim. 500km/s  </a:t>
            </a:r>
            <a:r>
              <a:rPr lang="fi-FI" sz="1200" smtClean="0">
                <a:solidFill>
                  <a:schemeClr val="bg1"/>
                </a:solidFill>
                <a:sym typeface="Wingdings"/>
              </a:rPr>
              <a:t>  3,5 vrk</a:t>
            </a: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fi-FI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sym typeface="Wingdings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r>
              <a:rPr lang="fi-FI" sz="1200" smtClean="0">
                <a:solidFill>
                  <a:schemeClr val="bg1"/>
                </a:solidFill>
                <a:sym typeface="Wingdings"/>
              </a:rPr>
              <a:t>valo:  noin 8min 20s</a:t>
            </a:r>
            <a:endParaRPr kumimoji="0" lang="fi-FI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1swin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3429000"/>
            <a:ext cx="2133600" cy="1600200"/>
          </a:xfrm>
          <a:prstGeom prst="rect">
            <a:avLst/>
          </a:prstGeom>
        </p:spPr>
      </p:pic>
      <p:pic>
        <p:nvPicPr>
          <p:cNvPr id="5" name="1fmianim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3429000"/>
            <a:ext cx="2133600" cy="1600200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066800"/>
          </a:xfrm>
        </p:spPr>
        <p:txBody>
          <a:bodyPr/>
          <a:lstStyle/>
          <a:p>
            <a:r>
              <a:rPr lang="fi-FI" dirty="0" smtClean="0"/>
              <a:t>Revontuliovaalin sijainti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5334000" cy="4191000"/>
          </a:xfrm>
        </p:spPr>
        <p:txBody>
          <a:bodyPr/>
          <a:lstStyle/>
          <a:p>
            <a:pPr marL="361950" indent="-361950"/>
            <a:r>
              <a:rPr lang="en-US" dirty="0" err="1" smtClean="0"/>
              <a:t>voidaan</a:t>
            </a:r>
            <a:r>
              <a:rPr lang="en-US" dirty="0" smtClean="0"/>
              <a:t> </a:t>
            </a:r>
            <a:r>
              <a:rPr lang="en-US" dirty="0" err="1" smtClean="0"/>
              <a:t>havaita</a:t>
            </a:r>
            <a:r>
              <a:rPr lang="en-US" dirty="0" smtClean="0"/>
              <a:t> </a:t>
            </a:r>
            <a:r>
              <a:rPr lang="en-US" dirty="0" err="1" smtClean="0"/>
              <a:t>satelliiteista</a:t>
            </a:r>
            <a:r>
              <a:rPr lang="en-US" dirty="0" smtClean="0"/>
              <a:t> tai </a:t>
            </a:r>
            <a:r>
              <a:rPr lang="en-US" dirty="0" err="1" smtClean="0"/>
              <a:t>maasta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6324600" y="1175931"/>
            <a:ext cx="2044901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MIRACLE </a:t>
            </a:r>
            <a:r>
              <a:rPr lang="en-US" sz="1400" dirty="0" err="1" smtClean="0">
                <a:solidFill>
                  <a:schemeClr val="bg1"/>
                </a:solidFill>
              </a:rPr>
              <a:t>havaintoverkko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MIRACLEmap2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516" y="1489075"/>
            <a:ext cx="2613284" cy="3768725"/>
          </a:xfrm>
          <a:prstGeom prst="rect">
            <a:avLst/>
          </a:prstGeom>
        </p:spPr>
      </p:pic>
      <p:pic>
        <p:nvPicPr>
          <p:cNvPr id="9" name="Picture 8" descr="dmsp1_dec14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2" y="1701800"/>
            <a:ext cx="4494718" cy="370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275667"/>
            <a:ext cx="2819400" cy="2506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066800"/>
          </a:xfrm>
        </p:spPr>
        <p:txBody>
          <a:bodyPr/>
          <a:lstStyle/>
          <a:p>
            <a:r>
              <a:rPr lang="fi-FI" dirty="0" smtClean="0"/>
              <a:t>Revontulien esiintyminen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495800" cy="4191000"/>
          </a:xfrm>
        </p:spPr>
        <p:txBody>
          <a:bodyPr/>
          <a:lstStyle/>
          <a:p>
            <a:pPr marL="361950" indent="-361950"/>
            <a:r>
              <a:rPr lang="fi-FI" smtClean="0"/>
              <a:t>esiintymistodennäköisyys kasvaa pohjoiseen mentäessä, revontuliovaali on joka yö pohjoisen Jäämeren yllä, josta se leviää etelää kohri geomagneettisten häiriöiden aikana</a:t>
            </a:r>
          </a:p>
          <a:p>
            <a:pPr marL="361950" indent="-361950"/>
            <a:r>
              <a:rPr lang="fi-FI" smtClean="0"/>
              <a:t>Huom! kun sääolot otetaan huomioon pienenee mahdollisuus revontulten näkemiseen esitetyistä luvuista</a:t>
            </a:r>
            <a:endParaRPr lang="fi-FI" smtClean="0"/>
          </a:p>
        </p:txBody>
      </p:sp>
      <p:pic>
        <p:nvPicPr>
          <p:cNvPr id="6" name="Picture 5" descr="repo_kart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66800"/>
            <a:ext cx="2764434" cy="462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5200" y="5334000"/>
            <a:ext cx="1738953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( </a:t>
            </a:r>
            <a:r>
              <a:rPr lang="en-US" sz="1400" dirty="0" err="1" smtClean="0">
                <a:solidFill>
                  <a:schemeClr val="bg1"/>
                </a:solidFill>
              </a:rPr>
              <a:t>kartta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</a:rPr>
              <a:t>Jouni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Jussila</a:t>
            </a:r>
            <a:r>
              <a:rPr lang="en-US" sz="1400" dirty="0" smtClean="0">
                <a:solidFill>
                  <a:schemeClr val="bg1"/>
                </a:solidFill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696200" cy="1066800"/>
          </a:xfrm>
        </p:spPr>
        <p:txBody>
          <a:bodyPr/>
          <a:lstStyle/>
          <a:p>
            <a:r>
              <a:rPr lang="fi-FI" dirty="0" smtClean="0"/>
              <a:t>Minimi Sodankylän havainnoissa ohitettu</a:t>
            </a:r>
            <a:endParaRPr lang="fi-FI" dirty="0"/>
          </a:p>
        </p:txBody>
      </p:sp>
      <p:pic>
        <p:nvPicPr>
          <p:cNvPr id="4" name="Picture 3" descr="repot_2006_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7787044" cy="47695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aaka">
  <a:themeElements>
    <a:clrScheme name="vaaka 13">
      <a:dk1>
        <a:srgbClr val="000000"/>
      </a:dk1>
      <a:lt1>
        <a:srgbClr val="FFFFFF"/>
      </a:lt1>
      <a:dk2>
        <a:srgbClr val="000000"/>
      </a:dk2>
      <a:lt2>
        <a:srgbClr val="8F8F8C"/>
      </a:lt2>
      <a:accent1>
        <a:srgbClr val="C7BD8A"/>
      </a:accent1>
      <a:accent2>
        <a:srgbClr val="B31B34"/>
      </a:accent2>
      <a:accent3>
        <a:srgbClr val="FFFFFF"/>
      </a:accent3>
      <a:accent4>
        <a:srgbClr val="000000"/>
      </a:accent4>
      <a:accent5>
        <a:srgbClr val="E0DBC4"/>
      </a:accent5>
      <a:accent6>
        <a:srgbClr val="A2172E"/>
      </a:accent6>
      <a:hlink>
        <a:srgbClr val="1068A2"/>
      </a:hlink>
      <a:folHlink>
        <a:srgbClr val="4F8C0D"/>
      </a:folHlink>
    </a:clrScheme>
    <a:fontScheme name="vaaka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lnDef>
  </a:objectDefaults>
  <a:extraClrSchemeLst>
    <a:extraClrScheme>
      <a:clrScheme name="vaa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3">
        <a:dk1>
          <a:srgbClr val="000000"/>
        </a:dk1>
        <a:lt1>
          <a:srgbClr val="FFFFFF"/>
        </a:lt1>
        <a:dk2>
          <a:srgbClr val="000000"/>
        </a:dk2>
        <a:lt2>
          <a:srgbClr val="8F8F8C"/>
        </a:lt2>
        <a:accent1>
          <a:srgbClr val="C7BD8A"/>
        </a:accent1>
        <a:accent2>
          <a:srgbClr val="B31B34"/>
        </a:accent2>
        <a:accent3>
          <a:srgbClr val="FFFFFF"/>
        </a:accent3>
        <a:accent4>
          <a:srgbClr val="000000"/>
        </a:accent4>
        <a:accent5>
          <a:srgbClr val="E0DBC4"/>
        </a:accent5>
        <a:accent6>
          <a:srgbClr val="A2172E"/>
        </a:accent6>
        <a:hlink>
          <a:srgbClr val="1068A2"/>
        </a:hlink>
        <a:folHlink>
          <a:srgbClr val="4F8C0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aaka">
  <a:themeElements>
    <a:clrScheme name="1_vaaka 13">
      <a:dk1>
        <a:srgbClr val="000000"/>
      </a:dk1>
      <a:lt1>
        <a:srgbClr val="FFFFFF"/>
      </a:lt1>
      <a:dk2>
        <a:srgbClr val="000000"/>
      </a:dk2>
      <a:lt2>
        <a:srgbClr val="8F8F8C"/>
      </a:lt2>
      <a:accent1>
        <a:srgbClr val="C7BD8A"/>
      </a:accent1>
      <a:accent2>
        <a:srgbClr val="B31B34"/>
      </a:accent2>
      <a:accent3>
        <a:srgbClr val="FFFFFF"/>
      </a:accent3>
      <a:accent4>
        <a:srgbClr val="000000"/>
      </a:accent4>
      <a:accent5>
        <a:srgbClr val="E0DBC4"/>
      </a:accent5>
      <a:accent6>
        <a:srgbClr val="A2172E"/>
      </a:accent6>
      <a:hlink>
        <a:srgbClr val="1068A2"/>
      </a:hlink>
      <a:folHlink>
        <a:srgbClr val="4F8C0D"/>
      </a:folHlink>
    </a:clrScheme>
    <a:fontScheme name="1_vaaka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lnDef>
  </a:objectDefaults>
  <a:extraClrSchemeLst>
    <a:extraClrScheme>
      <a:clrScheme name="1_vaa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3">
        <a:dk1>
          <a:srgbClr val="000000"/>
        </a:dk1>
        <a:lt1>
          <a:srgbClr val="FFFFFF"/>
        </a:lt1>
        <a:dk2>
          <a:srgbClr val="000000"/>
        </a:dk2>
        <a:lt2>
          <a:srgbClr val="8F8F8C"/>
        </a:lt2>
        <a:accent1>
          <a:srgbClr val="C7BD8A"/>
        </a:accent1>
        <a:accent2>
          <a:srgbClr val="B31B34"/>
        </a:accent2>
        <a:accent3>
          <a:srgbClr val="FFFFFF"/>
        </a:accent3>
        <a:accent4>
          <a:srgbClr val="000000"/>
        </a:accent4>
        <a:accent5>
          <a:srgbClr val="E0DBC4"/>
        </a:accent5>
        <a:accent6>
          <a:srgbClr val="A2172E"/>
        </a:accent6>
        <a:hlink>
          <a:srgbClr val="1068A2"/>
        </a:hlink>
        <a:folHlink>
          <a:srgbClr val="4F8C0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9376</TotalTime>
  <Words>1056</Words>
  <Application>Microsoft Macintosh PowerPoint</Application>
  <PresentationFormat>Overhead</PresentationFormat>
  <Paragraphs>152</Paragraphs>
  <Slides>28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vaaka</vt:lpstr>
      <vt:lpstr>1_vaaka</vt:lpstr>
      <vt:lpstr>Revontulten ennustaminen ja avaruussää</vt:lpstr>
      <vt:lpstr>Aurinko on ihmiselle valoa ja lämpöä tuova lähitähti</vt:lpstr>
      <vt:lpstr>Auringon toiminnan seuraaminen</vt:lpstr>
      <vt:lpstr>Auringon aktiivisuus vaihtelee</vt:lpstr>
      <vt:lpstr>Olemme matkalla kohti seuraavaa maksimia …</vt:lpstr>
      <vt:lpstr>Revontulet ja auringon toiminta</vt:lpstr>
      <vt:lpstr>Revontuliovaalin sijainti</vt:lpstr>
      <vt:lpstr>Revontulien esiintyminen</vt:lpstr>
      <vt:lpstr>Minimi Sodankylän havainnoissa ohitettu</vt:lpstr>
      <vt:lpstr>Revontulien ennustaminen</vt:lpstr>
      <vt:lpstr>Auringon aktiivisen alueen rauhoittuminen voi kestää kuukausia</vt:lpstr>
      <vt:lpstr>Toisaalta iso hiukkaspurkaus voi aiheuttaa revontulet alle vuorokauden varoitusajalla, kuten lokakuussa 2003</vt:lpstr>
      <vt:lpstr>Suunnittele katselupaikka valmiiksi</vt:lpstr>
      <vt:lpstr>Mieti vaihtoehtoista katsottavaa</vt:lpstr>
      <vt:lpstr>Tähdenlento ja revontulet</vt:lpstr>
      <vt:lpstr>Yötaivaan kuvaaminen</vt:lpstr>
      <vt:lpstr>Linkkejä</vt:lpstr>
      <vt:lpstr>Kotimaista kirjallisuutta aihepiiristä</vt:lpstr>
      <vt:lpstr>Tähdenlentoparvet</vt:lpstr>
      <vt:lpstr>Tähtikuviot ja planeetat</vt:lpstr>
      <vt:lpstr>PowerPoint Presentation</vt:lpstr>
      <vt:lpstr>Satelliitit</vt:lpstr>
      <vt:lpstr>… silti aktiiviset revontulet mahdollisia </vt:lpstr>
      <vt:lpstr>Iridiumit Hetan horisontista pääsiäisen aikaan</vt:lpstr>
      <vt:lpstr>Komeetat</vt:lpstr>
      <vt:lpstr>Valoisan aikaan myös riittää havaittavaa:</vt:lpstr>
      <vt:lpstr>Iridiumit Pallakselta pääsiäisen aikaan</vt:lpstr>
      <vt:lpstr>Sodankylän geofysiikan observatorio</vt:lpstr>
    </vt:vector>
  </TitlesOfParts>
  <Company>Hallintopalvelut/Oulun yliopisto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Terästi</dc:creator>
  <cp:lastModifiedBy>Jyrki Manninen</cp:lastModifiedBy>
  <cp:revision>559</cp:revision>
  <dcterms:created xsi:type="dcterms:W3CDTF">2011-01-31T17:15:55Z</dcterms:created>
  <dcterms:modified xsi:type="dcterms:W3CDTF">2011-02-07T18:45:47Z</dcterms:modified>
</cp:coreProperties>
</file>