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324" r:id="rId3"/>
    <p:sldId id="331" r:id="rId4"/>
    <p:sldId id="349" r:id="rId5"/>
    <p:sldId id="450" r:id="rId6"/>
    <p:sldId id="445" r:id="rId7"/>
    <p:sldId id="447" r:id="rId8"/>
    <p:sldId id="446" r:id="rId9"/>
    <p:sldId id="449" r:id="rId10"/>
    <p:sldId id="451" r:id="rId11"/>
    <p:sldId id="432" r:id="rId12"/>
    <p:sldId id="433" r:id="rId13"/>
    <p:sldId id="434" r:id="rId14"/>
    <p:sldId id="398" r:id="rId15"/>
    <p:sldId id="373" r:id="rId16"/>
    <p:sldId id="435" r:id="rId17"/>
    <p:sldId id="439" r:id="rId18"/>
    <p:sldId id="448" r:id="rId19"/>
    <p:sldId id="452" r:id="rId20"/>
    <p:sldId id="270" r:id="rId21"/>
    <p:sldId id="438" r:id="rId22"/>
  </p:sldIdLst>
  <p:sldSz cx="9906000" cy="6858000" type="A4"/>
  <p:notesSz cx="6731000" cy="9856788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0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6"/>
    <p:restoredTop sz="92991"/>
  </p:normalViewPr>
  <p:slideViewPr>
    <p:cSldViewPr snapToGrid="0">
      <p:cViewPr>
        <p:scale>
          <a:sx n="208" d="100"/>
          <a:sy n="208" d="100"/>
        </p:scale>
        <p:origin x="256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108023-9E2A-4C4E-9E32-250058F3312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7713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 noProof="0"/>
              <a:t>Muokkaa tekstin perustyylejä napsauttamalla</a:t>
            </a:r>
          </a:p>
          <a:p>
            <a:pPr lvl="1"/>
            <a:r>
              <a:rPr lang="fi-FI" altLang="en-US" noProof="0"/>
              <a:t>toinen taso</a:t>
            </a:r>
          </a:p>
          <a:p>
            <a:pPr lvl="2"/>
            <a:r>
              <a:rPr lang="fi-FI" altLang="en-US" noProof="0"/>
              <a:t>kolmas taso</a:t>
            </a:r>
          </a:p>
          <a:p>
            <a:pPr lvl="3"/>
            <a:r>
              <a:rPr lang="fi-FI" altLang="en-US" noProof="0"/>
              <a:t>neljäs taso</a:t>
            </a:r>
          </a:p>
          <a:p>
            <a:pPr lvl="4"/>
            <a:r>
              <a:rPr lang="fi-FI" altLang="en-US" noProof="0"/>
              <a:t>viides taso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85BFB2-A1E0-5447-9059-A6D58B38E31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D2F4B67-B8B2-7C40-8369-3007C485CB0A}" type="slidenum">
              <a:rPr lang="fi-FI" altLang="en-US"/>
              <a:pPr>
                <a:spcBef>
                  <a:spcPct val="0"/>
                </a:spcBef>
              </a:pPr>
              <a:t>1</a:t>
            </a:fld>
            <a:endParaRPr lang="fi-FI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6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54055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9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76091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10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93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19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10759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9468A88-CD31-0B41-8E1F-E2A44C5B593A}" type="slidenum">
              <a:rPr lang="fi-FI" altLang="en-US"/>
              <a:pPr>
                <a:spcBef>
                  <a:spcPct val="0"/>
                </a:spcBef>
              </a:pPr>
              <a:t>20</a:t>
            </a:fld>
            <a:endParaRPr lang="fi-FI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jpeg"/><Relationship Id="rId4" Type="http://schemas.openxmlformats.org/officeDocument/2006/relationships/image" Target="../media/image1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jpeg"/><Relationship Id="rId4" Type="http://schemas.openxmlformats.org/officeDocument/2006/relationships/image" Target="../media/image1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jpeg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jpeg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jpeg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jpeg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jpeg"/><Relationship Id="rId4" Type="http://schemas.openxmlformats.org/officeDocument/2006/relationships/image" Target="../media/image1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96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DEAE-EA37-494A-910F-B40702DFAFF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3287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2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4EFD-59B2-7B48-9045-C10825440F1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158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6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97562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9756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307F-B3A1-464A-91C4-D26A10DE38D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6743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0" name="Document" r:id="rId4" imgW="2844800" imgH="723900" progId="Word.Document.8">
                  <p:embed/>
                </p:oleObj>
              </mc:Choice>
              <mc:Fallback>
                <p:oleObj name="Document" r:id="rId4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7817-08E2-BE41-93BA-97874F21676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080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4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CD6D-E114-6249-BEF3-7805DCC52DBA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7252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8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15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430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BA04-9F2F-B545-AE3E-B8F994254790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2937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8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9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2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71AE-5868-8E45-B717-4BF166CB78D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3473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4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5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6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98B97-A69D-4141-9378-19534B570596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938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3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4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0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9064-7BA2-084F-9FD9-F93DE1578213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8352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64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509-3CDB-A943-92A5-F7D8BDDB0DE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6632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88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A106-53E5-0C4A-9FCC-982F6FDAFA5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1979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3150" y="1219200"/>
            <a:ext cx="8089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3150" y="6248400"/>
            <a:ext cx="197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05.07.2011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IUGG 2011 Melbourne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E93A2B2-9765-B54D-A868-E8AACE9B3989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1031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/>
              <a:t>SGO substations</a:t>
            </a:r>
          </a:p>
        </p:txBody>
      </p:sp>
      <p:sp>
        <p:nvSpPr>
          <p:cNvPr id="1032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aphicFrame>
        <p:nvGraphicFramePr>
          <p:cNvPr id="1033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Document" r:id="rId14" imgW="2844800" imgH="723900" progId="Word.Document.8">
                  <p:embed/>
                </p:oleObj>
              </mc:Choice>
              <mc:Fallback>
                <p:oleObj name="Document" r:id="rId14" imgW="2844800" imgH="7239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2" name="Text Box 118"/>
          <p:cNvSpPr txBox="1">
            <a:spLocks noChangeArrowheads="1"/>
          </p:cNvSpPr>
          <p:nvPr userDrawn="1"/>
        </p:nvSpPr>
        <p:spPr bwMode="auto">
          <a:xfrm rot="-54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>
                <a:solidFill>
                  <a:srgbClr val="040393"/>
                </a:solidFill>
              </a:rPr>
              <a:t>Sodankylä Geophysical Observatory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g"/><Relationship Id="rId7" Type="http://schemas.openxmlformats.org/officeDocument/2006/relationships/image" Target="../media/image57.png"/><Relationship Id="rId12" Type="http://schemas.openxmlformats.org/officeDocument/2006/relationships/image" Target="../media/image6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1.jpg"/><Relationship Id="rId5" Type="http://schemas.openxmlformats.org/officeDocument/2006/relationships/image" Target="../media/image56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5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go.fi/vlf/" TargetMode="Externa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54.jpg"/><Relationship Id="rId7" Type="http://schemas.openxmlformats.org/officeDocument/2006/relationships/image" Target="../media/image6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SC_2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46854" y="3743562"/>
            <a:ext cx="9412287" cy="18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FF"/>
                </a:solidFill>
                <a:latin typeface="Times" charset="0"/>
              </a:rPr>
              <a:t>Why it is important to have simultaneous ground-based ELF-VLF observations in every satellite project?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6304" y="5533588"/>
            <a:ext cx="9673389" cy="1228543"/>
          </a:xfrm>
        </p:spPr>
        <p:txBody>
          <a:bodyPr/>
          <a:lstStyle/>
          <a:p>
            <a:pPr marL="0" indent="0" algn="ctr" eaLnBrk="1" hangingPunct="1"/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J. Manninen</a:t>
            </a:r>
            <a:r>
              <a:rPr lang="en-GB" altLang="en-US" baseline="30000" dirty="0">
                <a:solidFill>
                  <a:schemeClr val="bg1"/>
                </a:solidFill>
                <a:latin typeface="Times" charset="0"/>
              </a:rPr>
              <a:t>1)</a:t>
            </a:r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,  C. Martinez-Calderon</a:t>
            </a:r>
            <a:r>
              <a:rPr lang="en-GB" altLang="en-US" baseline="30000" dirty="0">
                <a:solidFill>
                  <a:schemeClr val="bg1"/>
                </a:solidFill>
                <a:latin typeface="Times" charset="0"/>
              </a:rPr>
              <a:t>2)</a:t>
            </a:r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, and T. Turunen</a:t>
            </a:r>
            <a:r>
              <a:rPr lang="en-GB" altLang="en-US" baseline="30000" dirty="0">
                <a:solidFill>
                  <a:schemeClr val="bg1"/>
                </a:solidFill>
                <a:latin typeface="Times" charset="0"/>
              </a:rPr>
              <a:t>1)</a:t>
            </a:r>
            <a:endParaRPr lang="en-GB" altLang="en-US" dirty="0">
              <a:solidFill>
                <a:schemeClr val="bg1"/>
              </a:solidFill>
              <a:latin typeface="Times" charset="0"/>
            </a:endParaRPr>
          </a:p>
          <a:p>
            <a:pPr marL="0" indent="0" algn="ctr" eaLnBrk="1" hangingPunct="1"/>
            <a:r>
              <a:rPr lang="en-GB" altLang="en-US" sz="2000" baseline="30000" dirty="0">
                <a:solidFill>
                  <a:schemeClr val="bg1"/>
                </a:solidFill>
                <a:latin typeface="Times" charset="0"/>
              </a:rPr>
              <a:t>1)</a:t>
            </a:r>
            <a:r>
              <a:rPr lang="en-GB" altLang="en-US" sz="2000" dirty="0" err="1">
                <a:solidFill>
                  <a:schemeClr val="bg1"/>
                </a:solidFill>
                <a:latin typeface="Times" charset="0"/>
              </a:rPr>
              <a:t>Sodankylä</a:t>
            </a:r>
            <a:r>
              <a:rPr lang="en-GB" altLang="en-US" sz="2000" dirty="0">
                <a:solidFill>
                  <a:schemeClr val="bg1"/>
                </a:solidFill>
                <a:latin typeface="Times" charset="0"/>
              </a:rPr>
              <a:t> Geophysical Observatory, </a:t>
            </a:r>
            <a:r>
              <a:rPr lang="en-GB" altLang="en-US" sz="2000" dirty="0" err="1">
                <a:solidFill>
                  <a:schemeClr val="bg1"/>
                </a:solidFill>
                <a:latin typeface="Times" charset="0"/>
              </a:rPr>
              <a:t>Sodankylä</a:t>
            </a:r>
            <a:r>
              <a:rPr lang="en-GB" altLang="en-US" sz="2000" dirty="0">
                <a:solidFill>
                  <a:schemeClr val="bg1"/>
                </a:solidFill>
                <a:latin typeface="Times" charset="0"/>
              </a:rPr>
              <a:t>, Finland, </a:t>
            </a:r>
            <a:r>
              <a:rPr lang="en-GB" altLang="en-US" sz="2000" baseline="30000" dirty="0">
                <a:solidFill>
                  <a:schemeClr val="bg1"/>
                </a:solidFill>
                <a:latin typeface="Times" charset="0"/>
              </a:rPr>
              <a:t>2)</a:t>
            </a:r>
            <a:r>
              <a:rPr lang="en-GB" altLang="en-US" sz="2000" dirty="0">
                <a:solidFill>
                  <a:schemeClr val="bg1"/>
                </a:solidFill>
                <a:latin typeface="Times" charset="0"/>
              </a:rPr>
              <a:t>Institute for Space-Earth Environmental Research, Nagoya, Japan</a:t>
            </a:r>
          </a:p>
        </p:txBody>
      </p:sp>
      <p:pic>
        <p:nvPicPr>
          <p:cNvPr id="5" name="Picture 4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Martinez-Calderon et al. (2021) JGR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BC85B-BF3A-5F41-8832-6646886F1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529677"/>
            <a:ext cx="1974850" cy="328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5611D-9EB8-884A-8DB4-1F742A5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529677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970E0-22AC-4948-89E4-27E685CC8083}"/>
              </a:ext>
            </a:extLst>
          </p:cNvPr>
          <p:cNvSpPr/>
          <p:nvPr/>
        </p:nvSpPr>
        <p:spPr>
          <a:xfrm>
            <a:off x="7753069" y="7207904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8A80FD-2733-2548-8090-FB003D816B16}"/>
              </a:ext>
            </a:extLst>
          </p:cNvPr>
          <p:cNvSpPr/>
          <p:nvPr/>
        </p:nvSpPr>
        <p:spPr>
          <a:xfrm>
            <a:off x="8006356" y="720060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BFFDD2-C19C-8947-B26A-95BA2E70B0F3}"/>
              </a:ext>
            </a:extLst>
          </p:cNvPr>
          <p:cNvSpPr/>
          <p:nvPr/>
        </p:nvSpPr>
        <p:spPr>
          <a:xfrm>
            <a:off x="9322148" y="7193308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2B470E-3622-A445-9520-D720B34B44D6}"/>
              </a:ext>
            </a:extLst>
          </p:cNvPr>
          <p:cNvSpPr txBox="1"/>
          <p:nvPr/>
        </p:nvSpPr>
        <p:spPr>
          <a:xfrm>
            <a:off x="7864198" y="7136308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1200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95F6A-E317-B246-A4BF-54BCA31BD549}"/>
              </a:ext>
            </a:extLst>
          </p:cNvPr>
          <p:cNvSpPr txBox="1"/>
          <p:nvPr/>
        </p:nvSpPr>
        <p:spPr>
          <a:xfrm>
            <a:off x="9180282" y="7136308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1230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67E4411-A916-E546-9134-1653B08DD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05" y="1001931"/>
            <a:ext cx="2906739" cy="31159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777C78-7474-0746-825E-601F7E880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996" y="988043"/>
            <a:ext cx="2818245" cy="409547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CB46287-9458-424B-B189-BE16DD03C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11"/>
            <a:ext cx="7081995" cy="2039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E76DBA-8BF5-8544-957B-0EA4542D6988}"/>
              </a:ext>
            </a:extLst>
          </p:cNvPr>
          <p:cNvSpPr/>
          <p:nvPr/>
        </p:nvSpPr>
        <p:spPr>
          <a:xfrm>
            <a:off x="131233" y="608393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C7DAB-11C7-1E41-A347-F098B9AC59BB}"/>
              </a:ext>
            </a:extLst>
          </p:cNvPr>
          <p:cNvSpPr txBox="1"/>
          <p:nvPr/>
        </p:nvSpPr>
        <p:spPr>
          <a:xfrm>
            <a:off x="-4705" y="601234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1300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EA51FB-097B-7B4C-8188-5B69E294226F}"/>
              </a:ext>
            </a:extLst>
          </p:cNvPr>
          <p:cNvSpPr/>
          <p:nvPr/>
        </p:nvSpPr>
        <p:spPr>
          <a:xfrm>
            <a:off x="1354991" y="6084845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899837-6D55-1540-8377-6691981CA071}"/>
              </a:ext>
            </a:extLst>
          </p:cNvPr>
          <p:cNvSpPr txBox="1"/>
          <p:nvPr/>
        </p:nvSpPr>
        <p:spPr>
          <a:xfrm>
            <a:off x="1228550" y="6013249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1320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804E4C-934D-F241-9BC8-661A763BDAF4}"/>
              </a:ext>
            </a:extLst>
          </p:cNvPr>
          <p:cNvSpPr/>
          <p:nvPr/>
        </p:nvSpPr>
        <p:spPr>
          <a:xfrm>
            <a:off x="2549916" y="6084847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B21911-6773-6C4B-A723-CB8B339CF7BD}"/>
              </a:ext>
            </a:extLst>
          </p:cNvPr>
          <p:cNvSpPr/>
          <p:nvPr/>
        </p:nvSpPr>
        <p:spPr>
          <a:xfrm>
            <a:off x="2646145" y="6168119"/>
            <a:ext cx="13367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BBA3CA-0C2C-E049-BAE3-CDB9FAE72037}"/>
              </a:ext>
            </a:extLst>
          </p:cNvPr>
          <p:cNvSpPr txBox="1"/>
          <p:nvPr/>
        </p:nvSpPr>
        <p:spPr>
          <a:xfrm>
            <a:off x="2464852" y="6013251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EA4912-C73B-F645-892C-37A13634C15E}"/>
              </a:ext>
            </a:extLst>
          </p:cNvPr>
          <p:cNvSpPr txBox="1"/>
          <p:nvPr/>
        </p:nvSpPr>
        <p:spPr>
          <a:xfrm>
            <a:off x="2935390" y="6155077"/>
            <a:ext cx="706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b="1" dirty="0"/>
              <a:t>Time 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EAF4A-1221-594B-828E-C9E4B7878F25}"/>
              </a:ext>
            </a:extLst>
          </p:cNvPr>
          <p:cNvSpPr/>
          <p:nvPr/>
        </p:nvSpPr>
        <p:spPr>
          <a:xfrm>
            <a:off x="3817188" y="6078712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9CAB48-131C-154D-816D-E84DD51E8789}"/>
              </a:ext>
            </a:extLst>
          </p:cNvPr>
          <p:cNvSpPr txBox="1"/>
          <p:nvPr/>
        </p:nvSpPr>
        <p:spPr>
          <a:xfrm>
            <a:off x="3682743" y="6007116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EAA44-4BD4-2548-B2E3-01C35447B530}"/>
              </a:ext>
            </a:extLst>
          </p:cNvPr>
          <p:cNvSpPr/>
          <p:nvPr/>
        </p:nvSpPr>
        <p:spPr>
          <a:xfrm>
            <a:off x="5037237" y="6072573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0CA2FF-3C56-B447-9158-E690C8313C46}"/>
              </a:ext>
            </a:extLst>
          </p:cNvPr>
          <p:cNvSpPr txBox="1"/>
          <p:nvPr/>
        </p:nvSpPr>
        <p:spPr>
          <a:xfrm>
            <a:off x="4894497" y="6000977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1420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6A181B-7D9C-7547-A271-6B92A7688EA9}"/>
              </a:ext>
            </a:extLst>
          </p:cNvPr>
          <p:cNvSpPr/>
          <p:nvPr/>
        </p:nvSpPr>
        <p:spPr>
          <a:xfrm>
            <a:off x="6267114" y="6078710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6C8C25-8706-454E-9AFF-7126FD4DEE3C}"/>
              </a:ext>
            </a:extLst>
          </p:cNvPr>
          <p:cNvSpPr txBox="1"/>
          <p:nvPr/>
        </p:nvSpPr>
        <p:spPr>
          <a:xfrm>
            <a:off x="6124665" y="6007114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1440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480653-74F1-A443-9E35-9025DE9584D4}"/>
              </a:ext>
            </a:extLst>
          </p:cNvPr>
          <p:cNvCxnSpPr>
            <a:cxnSpLocks/>
          </p:cNvCxnSpPr>
          <p:nvPr/>
        </p:nvCxnSpPr>
        <p:spPr>
          <a:xfrm>
            <a:off x="3288731" y="4594482"/>
            <a:ext cx="616462" cy="0"/>
          </a:xfrm>
          <a:prstGeom prst="line">
            <a:avLst/>
          </a:prstGeom>
          <a:ln w="6985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64B99-D35E-084A-A5CC-96856AF7D603}"/>
              </a:ext>
            </a:extLst>
          </p:cNvPr>
          <p:cNvCxnSpPr>
            <a:cxnSpLocks/>
          </p:cNvCxnSpPr>
          <p:nvPr/>
        </p:nvCxnSpPr>
        <p:spPr>
          <a:xfrm flipH="1">
            <a:off x="3914562" y="4027102"/>
            <a:ext cx="3210395" cy="56738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">
            <a:extLst>
              <a:ext uri="{FF2B5EF4-FFF2-40B4-BE49-F238E27FC236}">
                <a16:creationId xmlns:a16="http://schemas.microsoft.com/office/drawing/2014/main" id="{47844569-DB52-DF46-8D95-D73D40F90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344" y="1147608"/>
            <a:ext cx="3590087" cy="2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13 events studied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Chorus, QP emissions, and bursts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Simultaneous observations from a few minutes to 3 hours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Maximum distance of ERG from KAN was 2500 km</a:t>
            </a:r>
            <a:br>
              <a:rPr lang="en-GB" altLang="en-US" sz="2000" dirty="0">
                <a:latin typeface="Times" charset="0"/>
              </a:rPr>
            </a:br>
            <a:br>
              <a:rPr lang="en-GB" altLang="en-US" sz="2000" dirty="0">
                <a:latin typeface="Times" charset="0"/>
              </a:rPr>
            </a:br>
            <a:br>
              <a:rPr lang="en-GB" altLang="en-US" sz="2000" dirty="0">
                <a:latin typeface="Times" charset="0"/>
              </a:rPr>
            </a:br>
            <a:endParaRPr lang="en-GB" altLang="en-US" sz="20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5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28 </a:t>
            </a:r>
            <a:r>
              <a:rPr lang="fi-FI" dirty="0" err="1"/>
              <a:t>May</a:t>
            </a:r>
            <a:r>
              <a:rPr lang="fi-FI" dirty="0"/>
              <a:t> 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URSI AT-RASC, </a:t>
            </a:r>
            <a:r>
              <a:rPr lang="fi-FI" dirty="0" err="1"/>
              <a:t>Meloneras</a:t>
            </a:r>
            <a:r>
              <a:rPr lang="fi-FI" dirty="0"/>
              <a:t>, </a:t>
            </a:r>
            <a:r>
              <a:rPr lang="fi-FI" dirty="0" err="1"/>
              <a:t>Cran</a:t>
            </a:r>
            <a:r>
              <a:rPr lang="fi-FI" dirty="0"/>
              <a:t> Canaria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Quasi-periodic (QP) events (1/2)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9831"/>
            <a:ext cx="7958077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1916"/>
            <a:ext cx="7966478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28 </a:t>
            </a:r>
            <a:r>
              <a:rPr lang="fi-FI" dirty="0" err="1"/>
              <a:t>May</a:t>
            </a:r>
            <a:r>
              <a:rPr lang="fi-FI" dirty="0"/>
              <a:t> 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URSI AT-RASC, </a:t>
            </a:r>
            <a:r>
              <a:rPr lang="fi-FI" dirty="0" err="1"/>
              <a:t>Meloneras</a:t>
            </a:r>
            <a:r>
              <a:rPr lang="fi-FI" dirty="0"/>
              <a:t>, </a:t>
            </a:r>
            <a:r>
              <a:rPr lang="fi-FI" dirty="0" err="1"/>
              <a:t>Cran</a:t>
            </a:r>
            <a:r>
              <a:rPr lang="fi-FI" dirty="0"/>
              <a:t> Canaria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QP events (2/2)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09126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11563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5807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55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28 </a:t>
            </a:r>
            <a:r>
              <a:rPr lang="fi-FI" dirty="0" err="1"/>
              <a:t>May</a:t>
            </a:r>
            <a:r>
              <a:rPr lang="fi-FI" dirty="0"/>
              <a:t> 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URSI AT-RASC, </a:t>
            </a:r>
            <a:r>
              <a:rPr lang="fi-FI" dirty="0" err="1"/>
              <a:t>Meloneras</a:t>
            </a:r>
            <a:r>
              <a:rPr lang="fi-FI" dirty="0"/>
              <a:t>, </a:t>
            </a:r>
            <a:r>
              <a:rPr lang="fi-FI" dirty="0" err="1"/>
              <a:t>Cran</a:t>
            </a:r>
            <a:r>
              <a:rPr lang="fi-FI" dirty="0"/>
              <a:t> Canaria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ARASE conjunctions during QP events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46" y="1495918"/>
            <a:ext cx="2276856" cy="5376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47" y="1495918"/>
            <a:ext cx="2276856" cy="5408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94" y="1506804"/>
            <a:ext cx="2267712" cy="535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97" y="1495918"/>
            <a:ext cx="2276856" cy="5404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918"/>
            <a:ext cx="2276856" cy="54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0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95300" y="274638"/>
            <a:ext cx="89154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  <a:ea typeface="Times" charset="0"/>
                <a:cs typeface="Times" charset="0"/>
              </a:rPr>
              <a:t>QP emissions 21 March 2017  0500-1630 UT</a:t>
            </a:r>
          </a:p>
        </p:txBody>
      </p:sp>
      <p:pic>
        <p:nvPicPr>
          <p:cNvPr id="12" name="Picture 11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3" y="2951957"/>
            <a:ext cx="7315857" cy="1944000"/>
          </a:xfrm>
          <a:prstGeom prst="rect">
            <a:avLst/>
          </a:prstGeom>
        </p:spPr>
      </p:pic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32</a:t>
            </a:r>
            <a:r>
              <a:rPr lang="fi-FI" altLang="en-US" sz="1400" baseline="30000" dirty="0">
                <a:latin typeface="Times New Roman" charset="0"/>
              </a:rPr>
              <a:t>nd</a:t>
            </a:r>
            <a:r>
              <a:rPr lang="fi-FI" altLang="en-US" sz="1400" dirty="0">
                <a:latin typeface="Times New Roman" charset="0"/>
              </a:rPr>
              <a:t> URSI GASS, Montreal, 19-26 August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94" y="4910586"/>
            <a:ext cx="7374036" cy="194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31620" y="2937319"/>
            <a:ext cx="618837" cy="134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53000" y="4897647"/>
            <a:ext cx="618837" cy="134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974068" y="989895"/>
            <a:ext cx="618837" cy="134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1932" y="909833"/>
            <a:ext cx="795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0500-1630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48260" y="2868350"/>
            <a:ext cx="795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0500-1630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23768" y="4826867"/>
            <a:ext cx="795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0500-1630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91244B-1A49-6347-8EEC-82F7C08DC011}"/>
              </a:ext>
            </a:extLst>
          </p:cNvPr>
          <p:cNvGrpSpPr/>
          <p:nvPr/>
        </p:nvGrpSpPr>
        <p:grpSpPr>
          <a:xfrm>
            <a:off x="1153082" y="993319"/>
            <a:ext cx="7653387" cy="1944000"/>
            <a:chOff x="1919701" y="993319"/>
            <a:chExt cx="6076764" cy="1944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701" y="993319"/>
              <a:ext cx="6076764" cy="1944000"/>
            </a:xfrm>
            <a:prstGeom prst="rect">
              <a:avLst/>
            </a:prstGeom>
            <a:effectLst/>
          </p:spPr>
        </p:pic>
        <p:sp>
          <p:nvSpPr>
            <p:cNvPr id="17" name="Rectangle 16"/>
            <p:cNvSpPr/>
            <p:nvPr/>
          </p:nvSpPr>
          <p:spPr>
            <a:xfrm>
              <a:off x="2662511" y="1131296"/>
              <a:ext cx="453710" cy="154936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90568" y="1131296"/>
              <a:ext cx="453710" cy="154936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86816" y="1131296"/>
              <a:ext cx="453710" cy="154936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723912" y="3207803"/>
            <a:ext cx="893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+ R pol</a:t>
            </a:r>
          </a:p>
          <a:p>
            <a:endParaRPr lang="en-US" sz="1600" b="1" dirty="0"/>
          </a:p>
          <a:p>
            <a:r>
              <a:rPr lang="en-US" sz="1600" b="1" dirty="0"/>
              <a:t>0 </a:t>
            </a:r>
            <a:r>
              <a:rPr lang="en-US" sz="1600" b="1" dirty="0" err="1"/>
              <a:t>lin</a:t>
            </a:r>
            <a:r>
              <a:rPr lang="en-US" sz="1600" b="1" dirty="0"/>
              <a:t> pol</a:t>
            </a:r>
          </a:p>
          <a:p>
            <a:endParaRPr lang="en-US" sz="1600" b="1" dirty="0"/>
          </a:p>
          <a:p>
            <a:r>
              <a:rPr lang="en-US" sz="1600" b="1" dirty="0"/>
              <a:t>-  L pol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23912" y="5486591"/>
            <a:ext cx="96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Angle of </a:t>
            </a:r>
          </a:p>
          <a:p>
            <a:r>
              <a:rPr lang="en-US" sz="1600" b="1" dirty="0"/>
              <a:t>arrival</a:t>
            </a:r>
          </a:p>
        </p:txBody>
      </p:sp>
    </p:spTree>
    <p:extLst>
      <p:ext uri="{BB962C8B-B14F-4D97-AF65-F5344CB8AC3E}">
        <p14:creationId xmlns:p14="http://schemas.microsoft.com/office/powerpoint/2010/main" val="283180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95300" y="274638"/>
            <a:ext cx="89154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  <a:ea typeface="Times" charset="0"/>
                <a:cs typeface="Times" charset="0"/>
              </a:rPr>
              <a:t>30 October 2016  2202-2204 UT</a:t>
            </a:r>
          </a:p>
        </p:txBody>
      </p:sp>
      <p:pic>
        <p:nvPicPr>
          <p:cNvPr id="12" name="Picture 11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15 Mar 2017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err="1">
                <a:latin typeface="Times New Roman" charset="0"/>
              </a:rPr>
              <a:t>The</a:t>
            </a:r>
            <a:r>
              <a:rPr lang="fi-FI" altLang="en-US" sz="1400" dirty="0">
                <a:latin typeface="Times New Roman" charset="0"/>
              </a:rPr>
              <a:t> 40</a:t>
            </a:r>
            <a:r>
              <a:rPr lang="fi-FI" altLang="en-US" sz="1400" baseline="30000" dirty="0">
                <a:latin typeface="Times New Roman" charset="0"/>
              </a:rPr>
              <a:t>th</a:t>
            </a:r>
            <a:r>
              <a:rPr lang="fi-FI" altLang="en-US" sz="1400" dirty="0">
                <a:latin typeface="Times New Roman" charset="0"/>
              </a:rPr>
              <a:t> </a:t>
            </a:r>
            <a:r>
              <a:rPr lang="fi-FI" altLang="en-US" sz="1400" dirty="0" err="1">
                <a:latin typeface="Times New Roman" charset="0"/>
              </a:rPr>
              <a:t>Apatity</a:t>
            </a:r>
            <a:r>
              <a:rPr lang="fi-FI" altLang="en-US" sz="1400" dirty="0">
                <a:latin typeface="Times New Roman" charset="0"/>
              </a:rPr>
              <a:t> </a:t>
            </a:r>
            <a:r>
              <a:rPr lang="fi-FI" altLang="en-US" sz="1400" dirty="0" err="1">
                <a:latin typeface="Times New Roman" charset="0"/>
              </a:rPr>
              <a:t>Seminar</a:t>
            </a:r>
            <a:endParaRPr lang="fi-FI" altLang="en-US" sz="1400" dirty="0">
              <a:latin typeface="Times New Roman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5" y="52972"/>
            <a:ext cx="8454237" cy="226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6" y="2319084"/>
            <a:ext cx="8454236" cy="226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6" y="4591888"/>
            <a:ext cx="8454236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5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3150" y="6248400"/>
            <a:ext cx="1974850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28 </a:t>
            </a:r>
            <a:r>
              <a:rPr lang="fi-FI" dirty="0" err="1"/>
              <a:t>May</a:t>
            </a:r>
            <a:r>
              <a:rPr lang="fi-FI" dirty="0"/>
              <a:t> 2018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341914" cy="457200"/>
          </a:xfrm>
        </p:spPr>
        <p:txBody>
          <a:bodyPr/>
          <a:lstStyle/>
          <a:p>
            <a:pPr>
              <a:defRPr/>
            </a:pPr>
            <a:r>
              <a:rPr lang="fi-FI" dirty="0"/>
              <a:t>URSI AT-RASC, </a:t>
            </a:r>
            <a:r>
              <a:rPr lang="fi-FI" dirty="0" err="1"/>
              <a:t>Meloneras</a:t>
            </a:r>
            <a:r>
              <a:rPr lang="fi-FI" dirty="0"/>
              <a:t>, </a:t>
            </a:r>
            <a:r>
              <a:rPr lang="fi-FI" dirty="0" err="1"/>
              <a:t>Cran</a:t>
            </a:r>
            <a:r>
              <a:rPr lang="fi-FI" dirty="0"/>
              <a:t> Canaria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“High-frequency” VLF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927593"/>
            <a:ext cx="7949673" cy="19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920797"/>
            <a:ext cx="7958077" cy="19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4914000"/>
            <a:ext cx="794967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0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object 58"/>
          <p:cNvSpPr/>
          <p:nvPr/>
        </p:nvSpPr>
        <p:spPr>
          <a:xfrm>
            <a:off x="646203" y="106144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59"/>
          <p:cNvSpPr/>
          <p:nvPr/>
        </p:nvSpPr>
        <p:spPr>
          <a:xfrm>
            <a:off x="217794" y="105618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60"/>
          <p:cNvSpPr/>
          <p:nvPr/>
        </p:nvSpPr>
        <p:spPr>
          <a:xfrm>
            <a:off x="4957814" y="105606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61"/>
          <p:cNvSpPr/>
          <p:nvPr/>
        </p:nvSpPr>
        <p:spPr>
          <a:xfrm>
            <a:off x="228564" y="129719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66"/>
          <p:cNvSpPr txBox="1"/>
          <p:nvPr/>
        </p:nvSpPr>
        <p:spPr>
          <a:xfrm>
            <a:off x="226978" y="105170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2" name="object 58"/>
          <p:cNvSpPr/>
          <p:nvPr/>
        </p:nvSpPr>
        <p:spPr>
          <a:xfrm>
            <a:off x="798603" y="107668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9"/>
          <p:cNvSpPr/>
          <p:nvPr/>
        </p:nvSpPr>
        <p:spPr>
          <a:xfrm>
            <a:off x="370194" y="107142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60"/>
          <p:cNvSpPr/>
          <p:nvPr/>
        </p:nvSpPr>
        <p:spPr>
          <a:xfrm>
            <a:off x="5110214" y="107130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61"/>
          <p:cNvSpPr/>
          <p:nvPr/>
        </p:nvSpPr>
        <p:spPr>
          <a:xfrm>
            <a:off x="380964" y="131243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66"/>
          <p:cNvSpPr txBox="1"/>
          <p:nvPr/>
        </p:nvSpPr>
        <p:spPr>
          <a:xfrm>
            <a:off x="379378" y="106694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7" name="object 58"/>
          <p:cNvSpPr/>
          <p:nvPr/>
        </p:nvSpPr>
        <p:spPr>
          <a:xfrm>
            <a:off x="951003" y="109192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9"/>
          <p:cNvSpPr/>
          <p:nvPr/>
        </p:nvSpPr>
        <p:spPr>
          <a:xfrm>
            <a:off x="522594" y="108666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60"/>
          <p:cNvSpPr/>
          <p:nvPr/>
        </p:nvSpPr>
        <p:spPr>
          <a:xfrm>
            <a:off x="5262614" y="108654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61"/>
          <p:cNvSpPr/>
          <p:nvPr/>
        </p:nvSpPr>
        <p:spPr>
          <a:xfrm>
            <a:off x="533364" y="132767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66"/>
          <p:cNvSpPr txBox="1"/>
          <p:nvPr/>
        </p:nvSpPr>
        <p:spPr>
          <a:xfrm>
            <a:off x="531778" y="108218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2" name="object 58"/>
          <p:cNvSpPr/>
          <p:nvPr/>
        </p:nvSpPr>
        <p:spPr>
          <a:xfrm>
            <a:off x="1103403" y="110716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8"/>
          <p:cNvSpPr/>
          <p:nvPr/>
        </p:nvSpPr>
        <p:spPr>
          <a:xfrm>
            <a:off x="1255803" y="112240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5" name="Picture 514" descr="oulun-yliopisto_logo_eng_rgb10_we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35" name="Title 4"/>
          <p:cNvSpPr txBox="1">
            <a:spLocks/>
          </p:cNvSpPr>
          <p:nvPr/>
        </p:nvSpPr>
        <p:spPr bwMode="auto">
          <a:xfrm>
            <a:off x="718323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QPs on11 Jan and 31 Mar (Arase </a:t>
            </a:r>
            <a:r>
              <a:rPr lang="en-US" altLang="en-US" kern="0" dirty="0" err="1">
                <a:latin typeface="Times" charset="0"/>
              </a:rPr>
              <a:t>fp</a:t>
            </a:r>
            <a:r>
              <a:rPr lang="en-US" altLang="en-US" kern="0" dirty="0">
                <a:latin typeface="Times" charset="0"/>
              </a:rPr>
              <a:t> above Iceland)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11 Apr 2019</a:t>
            </a:r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EGU 2019, </a:t>
            </a:r>
            <a:r>
              <a:rPr lang="fi-FI" altLang="en-US" sz="1400" dirty="0" err="1">
                <a:latin typeface="Times New Roman" charset="0"/>
              </a:rPr>
              <a:t>Vienna</a:t>
            </a:r>
            <a:r>
              <a:rPr lang="fi-FI" altLang="en-US" sz="1400" dirty="0">
                <a:latin typeface="Times New Roman" charset="0"/>
              </a:rPr>
              <a:t>, </a:t>
            </a:r>
            <a:r>
              <a:rPr lang="fi-FI" altLang="en-US" sz="1400" dirty="0" err="1">
                <a:latin typeface="Times New Roman" charset="0"/>
              </a:rPr>
              <a:t>Austria</a:t>
            </a:r>
            <a:endParaRPr lang="fi-FI" altLang="en-US" sz="1400" dirty="0"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3253" y="1043623"/>
            <a:ext cx="8983980" cy="2880360"/>
            <a:chOff x="803253" y="1043623"/>
            <a:chExt cx="8983980" cy="2880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501" y="1043623"/>
              <a:ext cx="2784348" cy="28803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53" y="1043623"/>
              <a:ext cx="3127248" cy="28803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849" y="1043623"/>
              <a:ext cx="3072384" cy="28803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58117" y="3903350"/>
            <a:ext cx="8939403" cy="2880360"/>
            <a:chOff x="858117" y="3903350"/>
            <a:chExt cx="8939403" cy="28803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24" y="3903350"/>
              <a:ext cx="3054096" cy="28803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679" y="3903350"/>
              <a:ext cx="2788920" cy="28803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117" y="3903350"/>
              <a:ext cx="3104388" cy="2880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41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Titova et al. (2015) GRL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BC85B-BF3A-5F41-8832-6646886F1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5611D-9EB8-884A-8DB4-1F742A5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D120A-1AA8-A046-925B-974451B17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74" y="1417637"/>
            <a:ext cx="5948226" cy="4764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20D032-AF5D-9D4E-834F-6B697E5D0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0" y="1626107"/>
            <a:ext cx="307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6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object 58"/>
          <p:cNvSpPr/>
          <p:nvPr/>
        </p:nvSpPr>
        <p:spPr>
          <a:xfrm>
            <a:off x="646203" y="10614481"/>
            <a:ext cx="4319988" cy="238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59"/>
          <p:cNvSpPr/>
          <p:nvPr/>
        </p:nvSpPr>
        <p:spPr>
          <a:xfrm>
            <a:off x="217794" y="10561832"/>
            <a:ext cx="437982" cy="2770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60"/>
          <p:cNvSpPr/>
          <p:nvPr/>
        </p:nvSpPr>
        <p:spPr>
          <a:xfrm>
            <a:off x="4957814" y="10560636"/>
            <a:ext cx="552862" cy="2771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61"/>
          <p:cNvSpPr/>
          <p:nvPr/>
        </p:nvSpPr>
        <p:spPr>
          <a:xfrm>
            <a:off x="228564" y="12971931"/>
            <a:ext cx="4955421" cy="347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66"/>
          <p:cNvSpPr txBox="1"/>
          <p:nvPr/>
        </p:nvSpPr>
        <p:spPr>
          <a:xfrm>
            <a:off x="226978" y="105170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2" name="object 58"/>
          <p:cNvSpPr/>
          <p:nvPr/>
        </p:nvSpPr>
        <p:spPr>
          <a:xfrm>
            <a:off x="798603" y="10766881"/>
            <a:ext cx="4319988" cy="238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9"/>
          <p:cNvSpPr/>
          <p:nvPr/>
        </p:nvSpPr>
        <p:spPr>
          <a:xfrm>
            <a:off x="370194" y="10714232"/>
            <a:ext cx="437982" cy="2770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60"/>
          <p:cNvSpPr/>
          <p:nvPr/>
        </p:nvSpPr>
        <p:spPr>
          <a:xfrm>
            <a:off x="5110214" y="10713036"/>
            <a:ext cx="552862" cy="2771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61"/>
          <p:cNvSpPr/>
          <p:nvPr/>
        </p:nvSpPr>
        <p:spPr>
          <a:xfrm>
            <a:off x="380964" y="13124331"/>
            <a:ext cx="4955421" cy="347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66"/>
          <p:cNvSpPr txBox="1"/>
          <p:nvPr/>
        </p:nvSpPr>
        <p:spPr>
          <a:xfrm>
            <a:off x="379378" y="106694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7" name="object 58"/>
          <p:cNvSpPr/>
          <p:nvPr/>
        </p:nvSpPr>
        <p:spPr>
          <a:xfrm>
            <a:off x="951003" y="10919281"/>
            <a:ext cx="4319988" cy="238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9"/>
          <p:cNvSpPr/>
          <p:nvPr/>
        </p:nvSpPr>
        <p:spPr>
          <a:xfrm>
            <a:off x="522594" y="10866632"/>
            <a:ext cx="437982" cy="2770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60"/>
          <p:cNvSpPr/>
          <p:nvPr/>
        </p:nvSpPr>
        <p:spPr>
          <a:xfrm>
            <a:off x="5262614" y="10865436"/>
            <a:ext cx="552862" cy="2771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61"/>
          <p:cNvSpPr/>
          <p:nvPr/>
        </p:nvSpPr>
        <p:spPr>
          <a:xfrm>
            <a:off x="533364" y="13276731"/>
            <a:ext cx="4955421" cy="347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66"/>
          <p:cNvSpPr txBox="1"/>
          <p:nvPr/>
        </p:nvSpPr>
        <p:spPr>
          <a:xfrm>
            <a:off x="531778" y="108218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2" name="object 58"/>
          <p:cNvSpPr/>
          <p:nvPr/>
        </p:nvSpPr>
        <p:spPr>
          <a:xfrm>
            <a:off x="1103403" y="11071681"/>
            <a:ext cx="4319988" cy="238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8"/>
          <p:cNvSpPr/>
          <p:nvPr/>
        </p:nvSpPr>
        <p:spPr>
          <a:xfrm>
            <a:off x="1255803" y="11224081"/>
            <a:ext cx="4319988" cy="238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5" name="Picture 514" descr="oulun-yliopisto_logo_eng_rgb10_we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35" name="Title 4"/>
          <p:cNvSpPr txBox="1">
            <a:spLocks/>
          </p:cNvSpPr>
          <p:nvPr/>
        </p:nvSpPr>
        <p:spPr bwMode="auto">
          <a:xfrm>
            <a:off x="1073150" y="274638"/>
            <a:ext cx="833755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‘Difficult events’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7D9CB23-76D2-574C-A4CE-63D9DB9081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9B4C77B-D6F5-CA4D-B904-364DCEAB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080CD1A-DA1F-0C40-B843-E17778113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1585"/>
            <a:ext cx="9906000" cy="1706414"/>
          </a:xfrm>
          <a:prstGeom prst="rect">
            <a:avLst/>
          </a:prstGeom>
        </p:spPr>
      </p:pic>
      <p:sp>
        <p:nvSpPr>
          <p:cNvPr id="30" name="Title 4">
            <a:extLst>
              <a:ext uri="{FF2B5EF4-FFF2-40B4-BE49-F238E27FC236}">
                <a16:creationId xmlns:a16="http://schemas.microsoft.com/office/drawing/2014/main" id="{7831BC5A-3AD8-1A4D-8760-1C0018BCCC92}"/>
              </a:ext>
            </a:extLst>
          </p:cNvPr>
          <p:cNvSpPr txBox="1">
            <a:spLocks/>
          </p:cNvSpPr>
          <p:nvPr/>
        </p:nvSpPr>
        <p:spPr bwMode="auto">
          <a:xfrm>
            <a:off x="800953" y="986729"/>
            <a:ext cx="8337550" cy="3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sz="1800" kern="0" dirty="0">
                <a:latin typeface="Times" charset="0"/>
              </a:rPr>
              <a:t>QP lasting 10 hours (09-19 UT) on 11 Jan 2019 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8435EE-746D-824F-BF04-AA2F583B5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54" y="3399789"/>
            <a:ext cx="9906000" cy="1708944"/>
          </a:xfrm>
          <a:prstGeom prst="rect">
            <a:avLst/>
          </a:prstGeom>
        </p:spPr>
      </p:pic>
      <p:sp>
        <p:nvSpPr>
          <p:cNvPr id="33" name="Title 4">
            <a:extLst>
              <a:ext uri="{FF2B5EF4-FFF2-40B4-BE49-F238E27FC236}">
                <a16:creationId xmlns:a16="http://schemas.microsoft.com/office/drawing/2014/main" id="{4C107028-A264-FB46-8E14-1635BBF43442}"/>
              </a:ext>
            </a:extLst>
          </p:cNvPr>
          <p:cNvSpPr txBox="1">
            <a:spLocks/>
          </p:cNvSpPr>
          <p:nvPr/>
        </p:nvSpPr>
        <p:spPr bwMode="auto">
          <a:xfrm>
            <a:off x="763593" y="3061233"/>
            <a:ext cx="8337550" cy="3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sz="1800" kern="0" dirty="0">
                <a:latin typeface="Times" charset="0"/>
              </a:rPr>
              <a:t>QP lasting 6 hours (08-14 UT) on 31 Mar 2019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0971D-6A23-144B-B3E9-6DBAD772891D}"/>
              </a:ext>
            </a:extLst>
          </p:cNvPr>
          <p:cNvSpPr txBox="1"/>
          <p:nvPr/>
        </p:nvSpPr>
        <p:spPr>
          <a:xfrm>
            <a:off x="3415797" y="5603885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One more event here</a:t>
            </a:r>
          </a:p>
        </p:txBody>
      </p:sp>
    </p:spTree>
    <p:extLst>
      <p:ext uri="{BB962C8B-B14F-4D97-AF65-F5344CB8AC3E}">
        <p14:creationId xmlns:p14="http://schemas.microsoft.com/office/powerpoint/2010/main" val="207270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55"/>
            <a:ext cx="9915180" cy="6876465"/>
          </a:xfrm>
          <a:prstGeom prst="rect">
            <a:avLst/>
          </a:prstGeom>
        </p:spPr>
      </p:pic>
      <p:pic>
        <p:nvPicPr>
          <p:cNvPr id="7" name="Picture 6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7269018" y="461818"/>
            <a:ext cx="1487055" cy="90516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116291" y="1597891"/>
            <a:ext cx="83127" cy="290945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46473" y="9882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38114" y="55382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99418" y="25287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 m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151591BF-BA5B-8840-A1C4-1527D6164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415" y="4888983"/>
            <a:ext cx="43659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Nick name:VLF100aT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Frequency range:0.2 – 39.1 kHz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Noise level: 10</a:t>
            </a:r>
            <a:r>
              <a:rPr lang="en-US" altLang="en-US" sz="2400" baseline="30000" dirty="0">
                <a:solidFill>
                  <a:srgbClr val="FFFF00"/>
                </a:solidFill>
                <a:latin typeface="Times New Roman" charset="0"/>
              </a:rPr>
              <a:t>-14</a:t>
            </a: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 nT</a:t>
            </a:r>
            <a:r>
              <a:rPr lang="en-US" altLang="en-US" sz="2400" baseline="30000" dirty="0">
                <a:solidFill>
                  <a:srgbClr val="FFFF00"/>
                </a:solidFill>
                <a:latin typeface="Times New Roman" charset="0"/>
              </a:rPr>
              <a:t>2</a:t>
            </a: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/Hz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295400"/>
            <a:ext cx="3292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600200" y="5448300"/>
            <a:ext cx="462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THANK YOU!</a:t>
            </a:r>
            <a:endParaRPr lang="en-US" sz="5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647825" y="1106488"/>
            <a:ext cx="467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8382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" charset="0"/>
              </a:rPr>
              <a:t>Conclusion</a:t>
            </a:r>
          </a:p>
        </p:txBody>
      </p:sp>
      <p:pic>
        <p:nvPicPr>
          <p:cNvPr id="11" name="Picture 10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3657" y="1143000"/>
            <a:ext cx="5559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1" tIns="45716" rIns="91431" bIns="45716"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>
                <a:latin typeface="Times" charset="0"/>
              </a:rPr>
              <a:t>Several examples of simultaneous ELF-VLF events on the ground and satellites: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Typically the duration of the events is much longer than observed on the satellites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Ground-based observations show temporal behaviour while satellite observations show spatial extent</a:t>
            </a:r>
            <a:br>
              <a:rPr lang="en-GB" altLang="en-US" sz="2000" dirty="0">
                <a:latin typeface="Times" charset="0"/>
              </a:rPr>
            </a:br>
            <a:br>
              <a:rPr lang="en-GB" altLang="en-US" sz="2000" dirty="0">
                <a:latin typeface="Times" charset="0"/>
              </a:rPr>
            </a:br>
            <a:r>
              <a:rPr lang="en-GB" altLang="en-US" sz="2000" dirty="0">
                <a:latin typeface="Times" charset="0"/>
              </a:rPr>
              <a:t>  Plenty of possibility for good studies</a:t>
            </a:r>
            <a:endParaRPr lang="en-GB" altLang="en-US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>
                <a:latin typeface="Times" charset="0"/>
              </a:rPr>
              <a:t>Hundreds of days with interesting conjunctions found, so far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>
                <a:latin typeface="Times" charset="0"/>
                <a:hlinkClick r:id="rId5"/>
              </a:rPr>
              <a:t>www.sgo.fi/pub_vlf/</a:t>
            </a: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153083" y="3771900"/>
            <a:ext cx="663498" cy="23417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0AD3D50-E324-E14D-ABAE-E268EF77E8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833818-CD61-1544-8AD2-496F1B32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object 58"/>
          <p:cNvSpPr/>
          <p:nvPr/>
        </p:nvSpPr>
        <p:spPr>
          <a:xfrm>
            <a:off x="646203" y="106144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59"/>
          <p:cNvSpPr/>
          <p:nvPr/>
        </p:nvSpPr>
        <p:spPr>
          <a:xfrm>
            <a:off x="217794" y="105618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60"/>
          <p:cNvSpPr/>
          <p:nvPr/>
        </p:nvSpPr>
        <p:spPr>
          <a:xfrm>
            <a:off x="4957814" y="105606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61"/>
          <p:cNvSpPr/>
          <p:nvPr/>
        </p:nvSpPr>
        <p:spPr>
          <a:xfrm>
            <a:off x="228564" y="129719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66"/>
          <p:cNvSpPr txBox="1"/>
          <p:nvPr/>
        </p:nvSpPr>
        <p:spPr>
          <a:xfrm>
            <a:off x="226978" y="105170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2" name="object 58"/>
          <p:cNvSpPr/>
          <p:nvPr/>
        </p:nvSpPr>
        <p:spPr>
          <a:xfrm>
            <a:off x="798603" y="107668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9"/>
          <p:cNvSpPr/>
          <p:nvPr/>
        </p:nvSpPr>
        <p:spPr>
          <a:xfrm>
            <a:off x="370194" y="107142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60"/>
          <p:cNvSpPr/>
          <p:nvPr/>
        </p:nvSpPr>
        <p:spPr>
          <a:xfrm>
            <a:off x="5110214" y="107130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61"/>
          <p:cNvSpPr/>
          <p:nvPr/>
        </p:nvSpPr>
        <p:spPr>
          <a:xfrm>
            <a:off x="380964" y="131243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66"/>
          <p:cNvSpPr txBox="1"/>
          <p:nvPr/>
        </p:nvSpPr>
        <p:spPr>
          <a:xfrm>
            <a:off x="379378" y="106694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7" name="object 58"/>
          <p:cNvSpPr/>
          <p:nvPr/>
        </p:nvSpPr>
        <p:spPr>
          <a:xfrm>
            <a:off x="951003" y="109192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9"/>
          <p:cNvSpPr/>
          <p:nvPr/>
        </p:nvSpPr>
        <p:spPr>
          <a:xfrm>
            <a:off x="522594" y="10866632"/>
            <a:ext cx="437982" cy="27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60"/>
          <p:cNvSpPr/>
          <p:nvPr/>
        </p:nvSpPr>
        <p:spPr>
          <a:xfrm>
            <a:off x="5262614" y="10865436"/>
            <a:ext cx="552862" cy="2771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61"/>
          <p:cNvSpPr/>
          <p:nvPr/>
        </p:nvSpPr>
        <p:spPr>
          <a:xfrm>
            <a:off x="533364" y="13276731"/>
            <a:ext cx="4955421" cy="347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66"/>
          <p:cNvSpPr txBox="1"/>
          <p:nvPr/>
        </p:nvSpPr>
        <p:spPr>
          <a:xfrm>
            <a:off x="531778" y="10821883"/>
            <a:ext cx="152844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8</a:t>
            </a:r>
            <a:r>
              <a:rPr sz="1150" spc="-145" dirty="0">
                <a:latin typeface="Times New Roman"/>
                <a:cs typeface="Times New Roman"/>
              </a:rPr>
              <a:t> 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spc="-2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30" dirty="0">
                <a:latin typeface="Times New Roman"/>
                <a:cs typeface="Times New Roman"/>
              </a:rPr>
              <a:t>.</a:t>
            </a:r>
            <a:r>
              <a:rPr sz="1150" spc="-10" dirty="0">
                <a:latin typeface="Times New Roman"/>
                <a:cs typeface="Times New Roman"/>
              </a:rPr>
              <a:t>2</a:t>
            </a:r>
            <a:r>
              <a:rPr sz="1150" spc="-130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0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30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1</a:t>
            </a:r>
            <a:r>
              <a:rPr sz="1150" spc="-10" dirty="0">
                <a:latin typeface="Times New Roman"/>
                <a:cs typeface="Times New Roman"/>
              </a:rPr>
              <a:t>3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:</a:t>
            </a:r>
            <a:r>
              <a:rPr sz="1150" spc="-10" dirty="0">
                <a:latin typeface="Times New Roman"/>
                <a:cs typeface="Times New Roman"/>
              </a:rPr>
              <a:t>15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 </a:t>
            </a:r>
            <a:r>
              <a:rPr sz="1150" spc="25" dirty="0">
                <a:latin typeface="Times New Roman"/>
                <a:cs typeface="Times New Roman"/>
              </a:rPr>
              <a:t>U</a:t>
            </a:r>
            <a:r>
              <a:rPr sz="1150" spc="-1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2" name="object 58"/>
          <p:cNvSpPr/>
          <p:nvPr/>
        </p:nvSpPr>
        <p:spPr>
          <a:xfrm>
            <a:off x="1103403" y="110716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8"/>
          <p:cNvSpPr/>
          <p:nvPr/>
        </p:nvSpPr>
        <p:spPr>
          <a:xfrm>
            <a:off x="1255803" y="11224081"/>
            <a:ext cx="4319988" cy="238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5" name="Picture 514" descr="oulun-yliopisto_logo_eng_rgb10_we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35" name="Title 4"/>
          <p:cNvSpPr txBox="1">
            <a:spLocks/>
          </p:cNvSpPr>
          <p:nvPr/>
        </p:nvSpPr>
        <p:spPr bwMode="auto">
          <a:xfrm>
            <a:off x="495300" y="274638"/>
            <a:ext cx="8915400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>
                <a:latin typeface="Times" charset="0"/>
              </a:rPr>
              <a:t>One new event on 3 Mar 2019   (14-16 UT)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02357" y="2083960"/>
            <a:ext cx="7763256" cy="3598164"/>
            <a:chOff x="904144" y="1660620"/>
            <a:chExt cx="7763256" cy="35981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144" y="1660620"/>
              <a:ext cx="3909060" cy="35981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04" y="1660620"/>
              <a:ext cx="3854196" cy="3598164"/>
            </a:xfrm>
            <a:prstGeom prst="rect">
              <a:avLst/>
            </a:prstGeom>
          </p:spPr>
        </p:pic>
      </p:grpSp>
      <p:sp>
        <p:nvSpPr>
          <p:cNvPr id="2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10 Oct 2019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CHAMOS Workshop, Helsinki</a:t>
            </a:r>
          </a:p>
        </p:txBody>
      </p:sp>
    </p:spTree>
    <p:extLst>
      <p:ext uri="{BB962C8B-B14F-4D97-AF65-F5344CB8AC3E}">
        <p14:creationId xmlns:p14="http://schemas.microsoft.com/office/powerpoint/2010/main" val="32255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Campaigns in 2005-2021</a:t>
            </a:r>
          </a:p>
        </p:txBody>
      </p:sp>
      <p:sp>
        <p:nvSpPr>
          <p:cNvPr id="23554" name="Rectangle 3"/>
          <p:cNvSpPr txBox="1">
            <a:spLocks noChangeArrowheads="1"/>
          </p:cNvSpPr>
          <p:nvPr/>
        </p:nvSpPr>
        <p:spPr bwMode="auto">
          <a:xfrm>
            <a:off x="1073149" y="1203158"/>
            <a:ext cx="8686868" cy="519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So far altogether 20 campaigns has been organised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Durations of the campaigns have been varied from 10 days up to 241 days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Last winter campaign started on 4 Sep 2019 and it continued till 24 Apr 2020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Current campaign started on 14 Sep 2020 and it will be continued till May 2021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Quick-look plots from all campaigns have been made and they are available in the Internet</a:t>
            </a:r>
            <a:br>
              <a:rPr lang="en-GB" altLang="en-US" sz="2000" dirty="0">
                <a:latin typeface="Times" charset="0"/>
              </a:rPr>
            </a:br>
            <a:br>
              <a:rPr lang="en-GB" altLang="en-US" sz="2000" dirty="0">
                <a:latin typeface="Times" charset="0"/>
              </a:rPr>
            </a:br>
            <a:br>
              <a:rPr lang="en-GB" altLang="en-US" sz="2000" dirty="0">
                <a:latin typeface="Times" charset="0"/>
              </a:rPr>
            </a:br>
            <a:r>
              <a:rPr lang="en-GB" altLang="en-US" sz="2000" dirty="0" err="1">
                <a:latin typeface="Times" charset="0"/>
              </a:rPr>
              <a:t>www.sgo.fi</a:t>
            </a:r>
            <a:r>
              <a:rPr lang="en-GB" altLang="en-US" sz="2000" dirty="0">
                <a:latin typeface="Times" charset="0"/>
              </a:rPr>
              <a:t>/</a:t>
            </a:r>
            <a:r>
              <a:rPr lang="en-GB" altLang="en-US" sz="2000" dirty="0" err="1">
                <a:latin typeface="Times" charset="0"/>
              </a:rPr>
              <a:t>pub_vlf</a:t>
            </a:r>
            <a:r>
              <a:rPr lang="en-GB" altLang="en-US" sz="2000" dirty="0">
                <a:latin typeface="Times" charset="0"/>
              </a:rPr>
              <a:t>/</a:t>
            </a:r>
            <a:br>
              <a:rPr lang="en-GB" altLang="en-US" sz="2000" dirty="0">
                <a:latin typeface="Times" charset="0"/>
              </a:rPr>
            </a:br>
            <a:endParaRPr lang="en-GB" altLang="en-US" sz="2000" dirty="0">
              <a:latin typeface="Times" charset="0"/>
            </a:endParaRP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There are 24h, 1h, and 1min plots available in the frequency range of 0 - 16 kHz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000" dirty="0">
                <a:latin typeface="Times" charset="0"/>
              </a:rPr>
              <a:t>Data covers frequencies up to 39 kHz, but routine analysis have not been made for upper frequencies.</a:t>
            </a:r>
          </a:p>
        </p:txBody>
      </p:sp>
      <p:pic>
        <p:nvPicPr>
          <p:cNvPr id="8" name="Picture 7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66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Times" charset="0"/>
              </a:rPr>
              <a:t>PWING VLF receivers</a:t>
            </a:r>
          </a:p>
        </p:txBody>
      </p:sp>
      <p:pic>
        <p:nvPicPr>
          <p:cNvPr id="8" name="Picture 7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3921E0E-84C5-8442-9B38-B09A99CED9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504036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B50841-D27C-494E-88EF-99B5FE15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504036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00677C-9E0D-0F44-9882-8156F11E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19" y="1033103"/>
            <a:ext cx="5129981" cy="5343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F7E77-74A7-0841-A6F8-4A410C244656}"/>
              </a:ext>
            </a:extLst>
          </p:cNvPr>
          <p:cNvSpPr txBox="1"/>
          <p:nvPr/>
        </p:nvSpPr>
        <p:spPr>
          <a:xfrm>
            <a:off x="7634497" y="5965723"/>
            <a:ext cx="208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b="1" dirty="0"/>
              <a:t>(From Takeshita et al., 2019)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66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Times" charset="0"/>
              </a:rPr>
              <a:t>Some facts about </a:t>
            </a:r>
            <a:r>
              <a:rPr lang="en-US" altLang="en-US" dirty="0" err="1">
                <a:latin typeface="Times" charset="0"/>
              </a:rPr>
              <a:t>Kannuslehto</a:t>
            </a:r>
            <a:endParaRPr lang="en-US" altLang="en-US" dirty="0">
              <a:latin typeface="Times" charset="0"/>
            </a:endParaRP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1073150" y="990598"/>
            <a:ext cx="8337550" cy="221922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altLang="en-US" sz="2400" dirty="0" err="1">
                <a:latin typeface="Times" charset="0"/>
              </a:rPr>
              <a:t>Kannuslehto</a:t>
            </a:r>
            <a:r>
              <a:rPr lang="en-US" altLang="en-US" sz="2400" dirty="0">
                <a:latin typeface="Times" charset="0"/>
              </a:rPr>
              <a:t> CGM:   +64.31°; 119.66°;  L = 5.5</a:t>
            </a:r>
          </a:p>
          <a:p>
            <a:pPr marL="857250" lvl="1" indent="-457200">
              <a:buFont typeface="Wingdings" charset="2"/>
              <a:buChar char="Ø"/>
            </a:pPr>
            <a:r>
              <a:rPr lang="en-US" altLang="en-US" sz="2000" dirty="0">
                <a:latin typeface="Times" charset="0"/>
              </a:rPr>
              <a:t>electron </a:t>
            </a:r>
            <a:r>
              <a:rPr lang="en-US" altLang="en-US" sz="2000" dirty="0" err="1">
                <a:latin typeface="Times" charset="0"/>
              </a:rPr>
              <a:t>gyrofrequency</a:t>
            </a:r>
            <a:r>
              <a:rPr lang="en-US" altLang="en-US" sz="2000" dirty="0">
                <a:latin typeface="Times" charset="0"/>
              </a:rPr>
              <a:t> at the equator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dirty="0">
                <a:latin typeface="Times" charset="0"/>
              </a:rPr>
              <a:t> ≈ 5.2 kHz -&gt;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baseline="-25000" dirty="0">
                <a:latin typeface="Times" charset="0"/>
              </a:rPr>
              <a:t> </a:t>
            </a:r>
            <a:r>
              <a:rPr lang="en-US" altLang="en-US" sz="2000" dirty="0">
                <a:latin typeface="Times" charset="0"/>
              </a:rPr>
              <a:t>/2 ≈ 2.6 kHz</a:t>
            </a:r>
            <a:br>
              <a:rPr lang="en-US" altLang="en-US" sz="2000" dirty="0">
                <a:latin typeface="Times" charset="0"/>
              </a:rPr>
            </a:br>
            <a:endParaRPr lang="en-US" altLang="en-US" sz="2000" dirty="0">
              <a:latin typeface="Times" charset="0"/>
            </a:endParaRPr>
          </a:p>
        </p:txBody>
      </p:sp>
      <p:pic>
        <p:nvPicPr>
          <p:cNvPr id="8" name="Picture 7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32</a:t>
            </a:r>
            <a:r>
              <a:rPr lang="fi-FI" altLang="en-US" sz="1400" baseline="30000" dirty="0">
                <a:latin typeface="Times New Roman" charset="0"/>
              </a:rPr>
              <a:t>nd</a:t>
            </a:r>
            <a:r>
              <a:rPr lang="fi-FI" altLang="en-US" sz="1400" dirty="0">
                <a:latin typeface="Times New Roman" charset="0"/>
              </a:rPr>
              <a:t> URSI GASS, Montreal, 19-26 August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43742" y="1847843"/>
            <a:ext cx="6680209" cy="5010157"/>
            <a:chOff x="787400" y="0"/>
            <a:chExt cx="9144000" cy="6858000"/>
          </a:xfrm>
        </p:grpSpPr>
        <p:pic>
          <p:nvPicPr>
            <p:cNvPr id="11" name="Picture 3" descr="Presentation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>
              <a:off x="4754563" y="1479550"/>
              <a:ext cx="1920875" cy="537845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597400" y="4135438"/>
              <a:ext cx="9969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45 km</a:t>
              </a:r>
            </a:p>
          </p:txBody>
        </p: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4702175" y="1500188"/>
              <a:ext cx="52388" cy="118745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709988" y="1843088"/>
              <a:ext cx="84296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9 km</a:t>
              </a:r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424113" y="2414588"/>
              <a:ext cx="20351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 b="1">
                  <a:latin typeface="Times New Roman" charset="0"/>
                </a:rPr>
                <a:t>Nearest power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5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5372107-5D5D-6042-9181-ECB9892B3AE6}"/>
              </a:ext>
            </a:extLst>
          </p:cNvPr>
          <p:cNvGrpSpPr/>
          <p:nvPr/>
        </p:nvGrpSpPr>
        <p:grpSpPr>
          <a:xfrm>
            <a:off x="0" y="4721553"/>
            <a:ext cx="9906000" cy="1857478"/>
            <a:chOff x="0" y="4721553"/>
            <a:chExt cx="9906000" cy="1857478"/>
          </a:xfrm>
        </p:grpSpPr>
        <p:pic>
          <p:nvPicPr>
            <p:cNvPr id="18" name="Picture 17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15199EE5-44C8-1E4D-8189-1338F2E5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21553"/>
              <a:ext cx="9906000" cy="167988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256FED4-4AFA-9B48-923A-F85DA802DEB4}"/>
                </a:ext>
              </a:extLst>
            </p:cNvPr>
            <p:cNvSpPr/>
            <p:nvPr/>
          </p:nvSpPr>
          <p:spPr>
            <a:xfrm>
              <a:off x="212725" y="6242050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CA82E1-E43E-004B-8459-072B3CBB419B}"/>
                </a:ext>
              </a:extLst>
            </p:cNvPr>
            <p:cNvSpPr/>
            <p:nvPr/>
          </p:nvSpPr>
          <p:spPr>
            <a:xfrm>
              <a:off x="1289050" y="6232752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0475C7F-3456-E949-A525-0D4405F528A6}"/>
                </a:ext>
              </a:extLst>
            </p:cNvPr>
            <p:cNvSpPr/>
            <p:nvPr/>
          </p:nvSpPr>
          <p:spPr>
            <a:xfrm>
              <a:off x="2438400" y="6236154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B74E22-22EB-9A4E-977B-822FC795E245}"/>
                </a:ext>
              </a:extLst>
            </p:cNvPr>
            <p:cNvSpPr/>
            <p:nvPr/>
          </p:nvSpPr>
          <p:spPr>
            <a:xfrm>
              <a:off x="3587750" y="6239556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BAC692-F190-6041-B923-0F07C141DC26}"/>
                </a:ext>
              </a:extLst>
            </p:cNvPr>
            <p:cNvSpPr/>
            <p:nvPr/>
          </p:nvSpPr>
          <p:spPr>
            <a:xfrm>
              <a:off x="4298950" y="6242958"/>
              <a:ext cx="984250" cy="15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39C6B5-EC9A-6542-8A58-2D38FA325D2F}"/>
                </a:ext>
              </a:extLst>
            </p:cNvPr>
            <p:cNvSpPr/>
            <p:nvPr/>
          </p:nvSpPr>
          <p:spPr>
            <a:xfrm>
              <a:off x="5886450" y="6246360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5C40D4C-9C63-1E42-9792-EC1E7CD55C9B}"/>
                </a:ext>
              </a:extLst>
            </p:cNvPr>
            <p:cNvSpPr/>
            <p:nvPr/>
          </p:nvSpPr>
          <p:spPr>
            <a:xfrm>
              <a:off x="7004050" y="6243412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D360174-77BE-B94F-9F95-62007B483995}"/>
                </a:ext>
              </a:extLst>
            </p:cNvPr>
            <p:cNvSpPr/>
            <p:nvPr/>
          </p:nvSpPr>
          <p:spPr>
            <a:xfrm>
              <a:off x="8134350" y="6240464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6791F-8CC5-974E-B11A-B6B79B333582}"/>
                </a:ext>
              </a:extLst>
            </p:cNvPr>
            <p:cNvSpPr/>
            <p:nvPr/>
          </p:nvSpPr>
          <p:spPr>
            <a:xfrm>
              <a:off x="9251950" y="6240691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693EC5-56D9-B94D-91BE-01D007AC5133}"/>
                </a:ext>
              </a:extLst>
            </p:cNvPr>
            <p:cNvSpPr txBox="1"/>
            <p:nvPr/>
          </p:nvSpPr>
          <p:spPr>
            <a:xfrm>
              <a:off x="30003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0930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366F23-F7FD-8A42-BB1C-BFF6E4FF518C}"/>
                </a:ext>
              </a:extLst>
            </p:cNvPr>
            <p:cNvSpPr txBox="1"/>
            <p:nvPr/>
          </p:nvSpPr>
          <p:spPr>
            <a:xfrm>
              <a:off x="1166336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1000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7C5819A-66B3-D640-B842-26F561D5CFF4}"/>
                </a:ext>
              </a:extLst>
            </p:cNvPr>
            <p:cNvSpPr txBox="1"/>
            <p:nvPr/>
          </p:nvSpPr>
          <p:spPr>
            <a:xfrm>
              <a:off x="2302669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1030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1D39E9-CB7E-6F4E-9364-66B08720535C}"/>
                </a:ext>
              </a:extLst>
            </p:cNvPr>
            <p:cNvSpPr txBox="1"/>
            <p:nvPr/>
          </p:nvSpPr>
          <p:spPr>
            <a:xfrm>
              <a:off x="3439002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1100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65D54DC-EE35-594D-9112-025714CC3FD0}"/>
                </a:ext>
              </a:extLst>
            </p:cNvPr>
            <p:cNvSpPr txBox="1"/>
            <p:nvPr/>
          </p:nvSpPr>
          <p:spPr>
            <a:xfrm>
              <a:off x="4575335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1130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1D92FDC-3F02-D542-82C9-48B425FEDA1B}"/>
                </a:ext>
              </a:extLst>
            </p:cNvPr>
            <p:cNvSpPr txBox="1"/>
            <p:nvPr/>
          </p:nvSpPr>
          <p:spPr>
            <a:xfrm>
              <a:off x="5711668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1200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F1D423-9937-A845-B29D-88395C0E0140}"/>
                </a:ext>
              </a:extLst>
            </p:cNvPr>
            <p:cNvSpPr txBox="1"/>
            <p:nvPr/>
          </p:nvSpPr>
          <p:spPr>
            <a:xfrm>
              <a:off x="6848001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1230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761F5A-F4C1-BC4F-857D-D6EC333B8C9B}"/>
                </a:ext>
              </a:extLst>
            </p:cNvPr>
            <p:cNvSpPr txBox="1"/>
            <p:nvPr/>
          </p:nvSpPr>
          <p:spPr>
            <a:xfrm>
              <a:off x="7984334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1300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119F17-1E98-E942-A524-908005E871D9}"/>
                </a:ext>
              </a:extLst>
            </p:cNvPr>
            <p:cNvSpPr txBox="1"/>
            <p:nvPr/>
          </p:nvSpPr>
          <p:spPr>
            <a:xfrm>
              <a:off x="9120666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1330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B65B826-ACBD-BE49-ACFA-5DE4ECA6F850}"/>
                </a:ext>
              </a:extLst>
            </p:cNvPr>
            <p:cNvSpPr txBox="1"/>
            <p:nvPr/>
          </p:nvSpPr>
          <p:spPr>
            <a:xfrm>
              <a:off x="4480158" y="6332810"/>
              <a:ext cx="6591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sz="1000" b="1" dirty="0"/>
                <a:t>Time UT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7E72D1-8C15-9241-ADF9-8E4E955CB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Demekhov et al. (2020) JGR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6174BA-D31E-4C4C-B8F9-5187AB53A0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506048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865CC9-354F-5047-A0DB-0BB90C3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506048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10" name="Picture 9" descr="oulun-yliopisto_logo_eng_rgb10_web.png">
            <a:extLst>
              <a:ext uri="{FF2B5EF4-FFF2-40B4-BE49-F238E27FC236}">
                <a16:creationId xmlns:a16="http://schemas.microsoft.com/office/drawing/2014/main" id="{553B4F11-A1CF-0F41-ACA6-98E0543A9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E32D4-901E-0F4D-9FF0-9E1449FC0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625" y="1118128"/>
            <a:ext cx="3365500" cy="3635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F4F77-CEDB-3D4C-8647-FC3613192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711275"/>
            <a:ext cx="4348738" cy="246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22AD8D-F143-154F-AB4D-FDCFE5CC6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490" y="1786243"/>
            <a:ext cx="3464910" cy="198286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58341E-EA60-8049-94E7-E860D2DBA7DB}"/>
              </a:ext>
            </a:extLst>
          </p:cNvPr>
          <p:cNvCxnSpPr>
            <a:cxnSpLocks/>
          </p:cNvCxnSpPr>
          <p:nvPr/>
        </p:nvCxnSpPr>
        <p:spPr>
          <a:xfrm flipH="1">
            <a:off x="4438650" y="3707157"/>
            <a:ext cx="83016" cy="1041012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5CDA1A-EBC8-FA43-A66B-273EA0E71F28}"/>
              </a:ext>
            </a:extLst>
          </p:cNvPr>
          <p:cNvCxnSpPr>
            <a:cxnSpLocks/>
          </p:cNvCxnSpPr>
          <p:nvPr/>
        </p:nvCxnSpPr>
        <p:spPr>
          <a:xfrm flipH="1">
            <a:off x="6249798" y="3003880"/>
            <a:ext cx="1972577" cy="185334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64E833-4F9A-264F-BEFD-82054FAAD28D}"/>
              </a:ext>
            </a:extLst>
          </p:cNvPr>
          <p:cNvCxnSpPr>
            <a:cxnSpLocks/>
          </p:cNvCxnSpPr>
          <p:nvPr/>
        </p:nvCxnSpPr>
        <p:spPr>
          <a:xfrm>
            <a:off x="4064000" y="5120499"/>
            <a:ext cx="749300" cy="0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4ED3AE-9B32-434E-8166-F9931D11FD35}"/>
              </a:ext>
            </a:extLst>
          </p:cNvPr>
          <p:cNvCxnSpPr>
            <a:cxnSpLocks/>
          </p:cNvCxnSpPr>
          <p:nvPr/>
        </p:nvCxnSpPr>
        <p:spPr>
          <a:xfrm>
            <a:off x="5867400" y="5120499"/>
            <a:ext cx="311150" cy="0"/>
          </a:xfrm>
          <a:prstGeom prst="line">
            <a:avLst/>
          </a:prstGeom>
          <a:ln w="41275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82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Demekhov et al. (2017) GRL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BC85B-BF3A-5F41-8832-6646886F1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506048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5611D-9EB8-884A-8DB4-1F742A5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506048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1FE35A-B71D-6248-B76A-CC530ED54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83" y="1124714"/>
            <a:ext cx="4318000" cy="227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58FF5F-2739-0645-9BA8-B684D844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410" y="1006140"/>
            <a:ext cx="4520790" cy="38198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8B4234E-44D0-3D42-9C77-CC62A2129A19}"/>
              </a:ext>
            </a:extLst>
          </p:cNvPr>
          <p:cNvGrpSpPr/>
          <p:nvPr/>
        </p:nvGrpSpPr>
        <p:grpSpPr>
          <a:xfrm>
            <a:off x="0" y="4793911"/>
            <a:ext cx="9906000" cy="1857478"/>
            <a:chOff x="0" y="4721553"/>
            <a:chExt cx="9906000" cy="1857478"/>
          </a:xfrm>
        </p:grpSpPr>
        <p:pic>
          <p:nvPicPr>
            <p:cNvPr id="28" name="Picture 27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609E1225-01D1-B54E-8618-DC4BE7B13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721553"/>
              <a:ext cx="9906000" cy="1679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F9140D-4302-8048-BA0A-DE3EFA1CD653}"/>
                </a:ext>
              </a:extLst>
            </p:cNvPr>
            <p:cNvSpPr/>
            <p:nvPr/>
          </p:nvSpPr>
          <p:spPr>
            <a:xfrm>
              <a:off x="212725" y="6242050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E6298C-B2E4-F249-A7E8-A23F43FB1154}"/>
                </a:ext>
              </a:extLst>
            </p:cNvPr>
            <p:cNvSpPr/>
            <p:nvPr/>
          </p:nvSpPr>
          <p:spPr>
            <a:xfrm>
              <a:off x="1289050" y="6232752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14B3E8-9E43-AA4A-86A4-8BA484DED098}"/>
                </a:ext>
              </a:extLst>
            </p:cNvPr>
            <p:cNvSpPr/>
            <p:nvPr/>
          </p:nvSpPr>
          <p:spPr>
            <a:xfrm>
              <a:off x="2438400" y="6236154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587510-9388-A542-B36D-86BE808558EA}"/>
                </a:ext>
              </a:extLst>
            </p:cNvPr>
            <p:cNvSpPr/>
            <p:nvPr/>
          </p:nvSpPr>
          <p:spPr>
            <a:xfrm>
              <a:off x="3587750" y="6239556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4436A-E374-9640-8849-71A77D411891}"/>
                </a:ext>
              </a:extLst>
            </p:cNvPr>
            <p:cNvSpPr/>
            <p:nvPr/>
          </p:nvSpPr>
          <p:spPr>
            <a:xfrm>
              <a:off x="4298950" y="6242958"/>
              <a:ext cx="984250" cy="15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2B0277-BF55-324F-9C82-8A6930ECF8A8}"/>
                </a:ext>
              </a:extLst>
            </p:cNvPr>
            <p:cNvSpPr/>
            <p:nvPr/>
          </p:nvSpPr>
          <p:spPr>
            <a:xfrm>
              <a:off x="5886450" y="6246360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B909CF-B1DF-0348-87C8-26BBB8D5B6D3}"/>
                </a:ext>
              </a:extLst>
            </p:cNvPr>
            <p:cNvSpPr/>
            <p:nvPr/>
          </p:nvSpPr>
          <p:spPr>
            <a:xfrm>
              <a:off x="7004050" y="6243412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3665270-A1B5-FF4F-8204-E18F211BFB3C}"/>
                </a:ext>
              </a:extLst>
            </p:cNvPr>
            <p:cNvSpPr/>
            <p:nvPr/>
          </p:nvSpPr>
          <p:spPr>
            <a:xfrm>
              <a:off x="8134350" y="6240464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AF042B1-143A-FD4E-AF03-6FD90E91C220}"/>
                </a:ext>
              </a:extLst>
            </p:cNvPr>
            <p:cNvSpPr/>
            <p:nvPr/>
          </p:nvSpPr>
          <p:spPr>
            <a:xfrm>
              <a:off x="9251950" y="6240691"/>
              <a:ext cx="184150" cy="12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8AE53E-2881-5F46-AB6C-4529EF96FF08}"/>
                </a:ext>
              </a:extLst>
            </p:cNvPr>
            <p:cNvSpPr txBox="1"/>
            <p:nvPr/>
          </p:nvSpPr>
          <p:spPr>
            <a:xfrm>
              <a:off x="30003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0930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9BC67F-EC96-8D4E-951A-10A857797CAB}"/>
                </a:ext>
              </a:extLst>
            </p:cNvPr>
            <p:cNvSpPr txBox="1"/>
            <p:nvPr/>
          </p:nvSpPr>
          <p:spPr>
            <a:xfrm>
              <a:off x="1166336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1000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B10A47-5D96-794C-9343-D1078FE7E3DE}"/>
                </a:ext>
              </a:extLst>
            </p:cNvPr>
            <p:cNvSpPr txBox="1"/>
            <p:nvPr/>
          </p:nvSpPr>
          <p:spPr>
            <a:xfrm>
              <a:off x="2302669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1030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5567AA-53C2-C749-B419-B1FE7BDE22D2}"/>
                </a:ext>
              </a:extLst>
            </p:cNvPr>
            <p:cNvSpPr txBox="1"/>
            <p:nvPr/>
          </p:nvSpPr>
          <p:spPr>
            <a:xfrm>
              <a:off x="3439002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1100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FA391F-9EA9-A846-9D8E-4E1047FC0DE2}"/>
                </a:ext>
              </a:extLst>
            </p:cNvPr>
            <p:cNvSpPr txBox="1"/>
            <p:nvPr/>
          </p:nvSpPr>
          <p:spPr>
            <a:xfrm>
              <a:off x="4575335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1130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EC2E4B-9DBB-B54A-88EF-C8F72729A9AD}"/>
                </a:ext>
              </a:extLst>
            </p:cNvPr>
            <p:cNvSpPr txBox="1"/>
            <p:nvPr/>
          </p:nvSpPr>
          <p:spPr>
            <a:xfrm>
              <a:off x="5711668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1200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F89BD5-B881-AF48-BFA4-52C8794BA9C6}"/>
                </a:ext>
              </a:extLst>
            </p:cNvPr>
            <p:cNvSpPr txBox="1"/>
            <p:nvPr/>
          </p:nvSpPr>
          <p:spPr>
            <a:xfrm>
              <a:off x="6848001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1230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5013C44-332F-F64C-B3F5-500A1825F4D8}"/>
                </a:ext>
              </a:extLst>
            </p:cNvPr>
            <p:cNvSpPr txBox="1"/>
            <p:nvPr/>
          </p:nvSpPr>
          <p:spPr>
            <a:xfrm>
              <a:off x="7984334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1300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4254D9-8E12-CD40-9109-3715D3950AA6}"/>
                </a:ext>
              </a:extLst>
            </p:cNvPr>
            <p:cNvSpPr txBox="1"/>
            <p:nvPr/>
          </p:nvSpPr>
          <p:spPr>
            <a:xfrm>
              <a:off x="9120666" y="6185259"/>
              <a:ext cx="462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I" sz="1000" dirty="0"/>
                <a:t>1330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D15B57-01A8-C745-B9D1-BDB8EAA302F8}"/>
                </a:ext>
              </a:extLst>
            </p:cNvPr>
            <p:cNvSpPr txBox="1"/>
            <p:nvPr/>
          </p:nvSpPr>
          <p:spPr>
            <a:xfrm>
              <a:off x="4480158" y="6332810"/>
              <a:ext cx="6591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sz="1000" b="1" dirty="0"/>
                <a:t>Time UT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480653-74F1-A443-9E35-9025DE9584D4}"/>
              </a:ext>
            </a:extLst>
          </p:cNvPr>
          <p:cNvCxnSpPr>
            <a:cxnSpLocks/>
          </p:cNvCxnSpPr>
          <p:nvPr/>
        </p:nvCxnSpPr>
        <p:spPr>
          <a:xfrm>
            <a:off x="4394022" y="5199438"/>
            <a:ext cx="44628" cy="0"/>
          </a:xfrm>
          <a:prstGeom prst="line">
            <a:avLst/>
          </a:prstGeom>
          <a:ln w="212725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64B99-D35E-084A-A5CC-96856AF7D603}"/>
              </a:ext>
            </a:extLst>
          </p:cNvPr>
          <p:cNvCxnSpPr>
            <a:cxnSpLocks/>
          </p:cNvCxnSpPr>
          <p:nvPr/>
        </p:nvCxnSpPr>
        <p:spPr>
          <a:xfrm flipH="1">
            <a:off x="4544591" y="2849302"/>
            <a:ext cx="1341860" cy="194239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90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Bezdekova et al. (2020) JGR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BC85B-BF3A-5F41-8832-6646886F1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5611D-9EB8-884A-8DB4-1F742A5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2A8B1-89DE-4548-AE83-B6DD68098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29" y="1547204"/>
            <a:ext cx="5676900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25308-F2EF-604E-BC35-87AFF880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376" y="1656835"/>
            <a:ext cx="3510126" cy="4519024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DA4AECE-0566-4542-AE4E-ECA54A9BF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1"/>
            <a:ext cx="6794184" cy="2322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480653-74F1-A443-9E35-9025DE9584D4}"/>
              </a:ext>
            </a:extLst>
          </p:cNvPr>
          <p:cNvCxnSpPr>
            <a:cxnSpLocks/>
          </p:cNvCxnSpPr>
          <p:nvPr/>
        </p:nvCxnSpPr>
        <p:spPr>
          <a:xfrm>
            <a:off x="3808904" y="4903409"/>
            <a:ext cx="1874849" cy="0"/>
          </a:xfrm>
          <a:prstGeom prst="line">
            <a:avLst/>
          </a:prstGeom>
          <a:ln w="6985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64B99-D35E-084A-A5CC-96856AF7D603}"/>
              </a:ext>
            </a:extLst>
          </p:cNvPr>
          <p:cNvCxnSpPr>
            <a:cxnSpLocks/>
          </p:cNvCxnSpPr>
          <p:nvPr/>
        </p:nvCxnSpPr>
        <p:spPr>
          <a:xfrm flipH="1">
            <a:off x="5598233" y="3857138"/>
            <a:ext cx="1263056" cy="95858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88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Martinez-Calderon et al. (2020) JGR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4BC85B-BF3A-5F41-8832-6646886F14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charset="0"/>
              </a:rPr>
              <a:t>9 Mar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5611D-9EB8-884A-8DB4-1F742A5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charset="0"/>
              </a:rPr>
              <a:t>PWING-ERG Conference, Nagoya (Online)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35A09F-11DC-7F4A-B04D-7A7822576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10" y="1400722"/>
            <a:ext cx="4152900" cy="245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BC75A8-270E-274F-BD46-F2437244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896" y="1007425"/>
            <a:ext cx="2819976" cy="4184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A010C-AF26-9941-B16C-8C10C040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69334"/>
            <a:ext cx="9906000" cy="12168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480653-74F1-A443-9E35-9025DE9584D4}"/>
              </a:ext>
            </a:extLst>
          </p:cNvPr>
          <p:cNvCxnSpPr>
            <a:cxnSpLocks/>
          </p:cNvCxnSpPr>
          <p:nvPr/>
        </p:nvCxnSpPr>
        <p:spPr>
          <a:xfrm>
            <a:off x="2175545" y="5441379"/>
            <a:ext cx="1740404" cy="0"/>
          </a:xfrm>
          <a:prstGeom prst="line">
            <a:avLst/>
          </a:prstGeom>
          <a:ln w="6985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E76DBA-8BF5-8544-957B-0EA4542D6988}"/>
              </a:ext>
            </a:extLst>
          </p:cNvPr>
          <p:cNvSpPr/>
          <p:nvPr/>
        </p:nvSpPr>
        <p:spPr>
          <a:xfrm>
            <a:off x="141655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EA51FB-097B-7B4C-8188-5B69E294226F}"/>
              </a:ext>
            </a:extLst>
          </p:cNvPr>
          <p:cNvSpPr/>
          <p:nvPr/>
        </p:nvSpPr>
        <p:spPr>
          <a:xfrm>
            <a:off x="1410224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804E4C-934D-F241-9BC8-661A763BDAF4}"/>
              </a:ext>
            </a:extLst>
          </p:cNvPr>
          <p:cNvSpPr/>
          <p:nvPr/>
        </p:nvSpPr>
        <p:spPr>
          <a:xfrm>
            <a:off x="2678793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EAF4A-1221-594B-828E-C9E4B7878F25}"/>
              </a:ext>
            </a:extLst>
          </p:cNvPr>
          <p:cNvSpPr/>
          <p:nvPr/>
        </p:nvSpPr>
        <p:spPr>
          <a:xfrm>
            <a:off x="4050394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EAA44-4BD4-2548-B2E3-01C35447B530}"/>
              </a:ext>
            </a:extLst>
          </p:cNvPr>
          <p:cNvSpPr/>
          <p:nvPr/>
        </p:nvSpPr>
        <p:spPr>
          <a:xfrm>
            <a:off x="5374772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6A181B-7D9C-7547-A271-6B92A7688EA9}"/>
              </a:ext>
            </a:extLst>
          </p:cNvPr>
          <p:cNvSpPr/>
          <p:nvPr/>
        </p:nvSpPr>
        <p:spPr>
          <a:xfrm>
            <a:off x="6690564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970E0-22AC-4948-89E4-27E685CC8083}"/>
              </a:ext>
            </a:extLst>
          </p:cNvPr>
          <p:cNvSpPr/>
          <p:nvPr/>
        </p:nvSpPr>
        <p:spPr>
          <a:xfrm>
            <a:off x="7753069" y="6250546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8A80FD-2733-2548-8090-FB003D816B16}"/>
              </a:ext>
            </a:extLst>
          </p:cNvPr>
          <p:cNvSpPr/>
          <p:nvPr/>
        </p:nvSpPr>
        <p:spPr>
          <a:xfrm>
            <a:off x="8006356" y="6243248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BFFDD2-C19C-8947-B26A-95BA2E70B0F3}"/>
              </a:ext>
            </a:extLst>
          </p:cNvPr>
          <p:cNvSpPr/>
          <p:nvPr/>
        </p:nvSpPr>
        <p:spPr>
          <a:xfrm>
            <a:off x="9322148" y="6235950"/>
            <a:ext cx="176011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B21911-6773-6C4B-A723-CB8B339CF7BD}"/>
              </a:ext>
            </a:extLst>
          </p:cNvPr>
          <p:cNvSpPr/>
          <p:nvPr/>
        </p:nvSpPr>
        <p:spPr>
          <a:xfrm>
            <a:off x="4278992" y="6283172"/>
            <a:ext cx="1018504" cy="10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C7DAB-11C7-1E41-A347-F098B9AC59BB}"/>
              </a:ext>
            </a:extLst>
          </p:cNvPr>
          <p:cNvSpPr txBox="1"/>
          <p:nvPr/>
        </p:nvSpPr>
        <p:spPr>
          <a:xfrm>
            <a:off x="-32300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0900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899837-6D55-1540-8377-6691981CA071}"/>
              </a:ext>
            </a:extLst>
          </p:cNvPr>
          <p:cNvSpPr txBox="1"/>
          <p:nvPr/>
        </p:nvSpPr>
        <p:spPr>
          <a:xfrm>
            <a:off x="1283783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0930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BBA3CA-0C2C-E049-BAE3-CDB9FAE72037}"/>
              </a:ext>
            </a:extLst>
          </p:cNvPr>
          <p:cNvSpPr txBox="1"/>
          <p:nvPr/>
        </p:nvSpPr>
        <p:spPr>
          <a:xfrm>
            <a:off x="2599866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9CAB48-131C-154D-816D-E84DD51E8789}"/>
              </a:ext>
            </a:extLst>
          </p:cNvPr>
          <p:cNvSpPr txBox="1"/>
          <p:nvPr/>
        </p:nvSpPr>
        <p:spPr>
          <a:xfrm>
            <a:off x="3915949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1030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0CA2FF-3C56-B447-9158-E690C8313C46}"/>
              </a:ext>
            </a:extLst>
          </p:cNvPr>
          <p:cNvSpPr txBox="1"/>
          <p:nvPr/>
        </p:nvSpPr>
        <p:spPr>
          <a:xfrm>
            <a:off x="5232032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6C8C25-8706-454E-9AFF-7126FD4DEE3C}"/>
              </a:ext>
            </a:extLst>
          </p:cNvPr>
          <p:cNvSpPr txBox="1"/>
          <p:nvPr/>
        </p:nvSpPr>
        <p:spPr>
          <a:xfrm>
            <a:off x="6548115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1130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2B470E-3622-A445-9520-D720B34B44D6}"/>
              </a:ext>
            </a:extLst>
          </p:cNvPr>
          <p:cNvSpPr txBox="1"/>
          <p:nvPr/>
        </p:nvSpPr>
        <p:spPr>
          <a:xfrm>
            <a:off x="7864198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1200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95F6A-E317-B246-A4BF-54BCA31BD549}"/>
              </a:ext>
            </a:extLst>
          </p:cNvPr>
          <p:cNvSpPr txBox="1"/>
          <p:nvPr/>
        </p:nvSpPr>
        <p:spPr>
          <a:xfrm>
            <a:off x="9180282" y="6178950"/>
            <a:ext cx="463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dirty="0"/>
              <a:t>1230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EA4912-C73B-F645-892C-37A13634C15E}"/>
              </a:ext>
            </a:extLst>
          </p:cNvPr>
          <p:cNvSpPr txBox="1"/>
          <p:nvPr/>
        </p:nvSpPr>
        <p:spPr>
          <a:xfrm>
            <a:off x="4478326" y="6264810"/>
            <a:ext cx="706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b="1" dirty="0"/>
              <a:t>Time 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64B99-D35E-084A-A5CC-96856AF7D603}"/>
              </a:ext>
            </a:extLst>
          </p:cNvPr>
          <p:cNvCxnSpPr>
            <a:cxnSpLocks/>
          </p:cNvCxnSpPr>
          <p:nvPr/>
        </p:nvCxnSpPr>
        <p:spPr>
          <a:xfrm flipH="1">
            <a:off x="3494600" y="3061253"/>
            <a:ext cx="3291838" cy="21306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071368"/>
      </p:ext>
    </p:extLst>
  </p:cSld>
  <p:clrMapOvr>
    <a:masterClrMapping/>
  </p:clrMapOvr>
</p:sld>
</file>

<file path=ppt/theme/theme1.xml><?xml version="1.0" encoding="utf-8"?>
<a:theme xmlns:a="http://schemas.openxmlformats.org/drawingml/2006/main" name="Oletusrakenne">
  <a:themeElements>
    <a:clrScheme name="Oletusrakenne 8">
      <a:dk1>
        <a:srgbClr val="000000"/>
      </a:dk1>
      <a:lt1>
        <a:srgbClr val="FFFFFF"/>
      </a:lt1>
      <a:dk2>
        <a:srgbClr val="003972"/>
      </a:dk2>
      <a:lt2>
        <a:srgbClr val="808080"/>
      </a:lt2>
      <a:accent1>
        <a:srgbClr val="FFD200"/>
      </a:accent1>
      <a:accent2>
        <a:srgbClr val="C20034"/>
      </a:accent2>
      <a:accent3>
        <a:srgbClr val="FFFFFF"/>
      </a:accent3>
      <a:accent4>
        <a:srgbClr val="000000"/>
      </a:accent4>
      <a:accent5>
        <a:srgbClr val="FFE5AA"/>
      </a:accent5>
      <a:accent6>
        <a:srgbClr val="B0002E"/>
      </a:accent6>
      <a:hlink>
        <a:srgbClr val="00694A"/>
      </a:hlink>
      <a:folHlink>
        <a:srgbClr val="FF6800"/>
      </a:folHlink>
    </a:clrScheme>
    <a:fontScheme name="Oletusrakenn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0000"/>
        </a:dk1>
        <a:lt1>
          <a:srgbClr val="FFFFFF"/>
        </a:lt1>
        <a:dk2>
          <a:srgbClr val="003972"/>
        </a:dk2>
        <a:lt2>
          <a:srgbClr val="808080"/>
        </a:lt2>
        <a:accent1>
          <a:srgbClr val="FFD200"/>
        </a:accent1>
        <a:accent2>
          <a:srgbClr val="C20034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B0002E"/>
        </a:accent6>
        <a:hlink>
          <a:srgbClr val="00694A"/>
        </a:hlink>
        <a:folHlink>
          <a:srgbClr val="FF6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88090</TotalTime>
  <Words>824</Words>
  <Application>Microsoft Macintosh PowerPoint</Application>
  <PresentationFormat>A4 Paper (210x297 mm)</PresentationFormat>
  <Paragraphs>154</Paragraphs>
  <Slides>21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Gill Sans</vt:lpstr>
      <vt:lpstr>Times</vt:lpstr>
      <vt:lpstr>Times New Roman</vt:lpstr>
      <vt:lpstr>Wingdings</vt:lpstr>
      <vt:lpstr>Oletusrakenne</vt:lpstr>
      <vt:lpstr>Document</vt:lpstr>
      <vt:lpstr>Why it is important to have simultaneous ground-based ELF-VLF observations in every satellite project?</vt:lpstr>
      <vt:lpstr>PowerPoint Presentation</vt:lpstr>
      <vt:lpstr>Campaigns in 2005-2021</vt:lpstr>
      <vt:lpstr>PWING VLF receivers</vt:lpstr>
      <vt:lpstr>Some facts about Kannuslehto</vt:lpstr>
      <vt:lpstr>Demekhov et al. (2020) JGR</vt:lpstr>
      <vt:lpstr>Demekhov et al. (2017) GRL</vt:lpstr>
      <vt:lpstr>Bezdekova et al. (2020) JGR</vt:lpstr>
      <vt:lpstr>Martinez-Calderon et al. (2020) JGR</vt:lpstr>
      <vt:lpstr>Martinez-Calderon et al. (2021) JGR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Titova et al. (2015) GRL</vt:lpstr>
      <vt:lpstr>PowerPoint Presentation</vt:lpstr>
      <vt:lpstr>Conclusion</vt:lpstr>
      <vt:lpstr>PowerPoint Presentation</vt:lpstr>
    </vt:vector>
  </TitlesOfParts>
  <Company>Hallintopalvelut/Oulun yliopisto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Terästi</dc:creator>
  <cp:lastModifiedBy>Jyrki Manninen</cp:lastModifiedBy>
  <cp:revision>782</cp:revision>
  <cp:lastPrinted>2010-09-08T10:00:26Z</cp:lastPrinted>
  <dcterms:created xsi:type="dcterms:W3CDTF">2010-09-08T07:31:29Z</dcterms:created>
  <dcterms:modified xsi:type="dcterms:W3CDTF">2021-03-08T13:31:08Z</dcterms:modified>
</cp:coreProperties>
</file>