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8" r:id="rId2"/>
    <p:sldId id="330" r:id="rId3"/>
    <p:sldId id="324" r:id="rId4"/>
    <p:sldId id="349" r:id="rId5"/>
    <p:sldId id="402" r:id="rId6"/>
    <p:sldId id="400" r:id="rId7"/>
    <p:sldId id="459" r:id="rId8"/>
    <p:sldId id="475" r:id="rId9"/>
    <p:sldId id="460" r:id="rId10"/>
    <p:sldId id="461" r:id="rId11"/>
    <p:sldId id="462" r:id="rId12"/>
    <p:sldId id="476" r:id="rId13"/>
    <p:sldId id="463" r:id="rId14"/>
    <p:sldId id="465" r:id="rId15"/>
    <p:sldId id="477" r:id="rId16"/>
    <p:sldId id="466" r:id="rId17"/>
    <p:sldId id="464" r:id="rId18"/>
    <p:sldId id="467" r:id="rId19"/>
    <p:sldId id="468" r:id="rId20"/>
    <p:sldId id="469" r:id="rId21"/>
    <p:sldId id="470" r:id="rId22"/>
    <p:sldId id="471" r:id="rId23"/>
    <p:sldId id="472" r:id="rId24"/>
    <p:sldId id="473" r:id="rId25"/>
    <p:sldId id="474" r:id="rId26"/>
    <p:sldId id="270" r:id="rId27"/>
  </p:sldIdLst>
  <p:sldSz cx="9906000" cy="6858000" type="A4"/>
  <p:notesSz cx="6731000" cy="9856788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0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6954"/>
    <p:restoredTop sz="93560"/>
  </p:normalViewPr>
  <p:slideViewPr>
    <p:cSldViewPr snapToGrid="0">
      <p:cViewPr>
        <p:scale>
          <a:sx n="117" d="100"/>
          <a:sy n="117" d="100"/>
        </p:scale>
        <p:origin x="760" y="46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108023-9E2A-4C4E-9E32-250058F3312F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7713" y="762000"/>
            <a:ext cx="52832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95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US" noProof="0"/>
              <a:t>Muokkaa tekstin perustyylejä napsauttamalla</a:t>
            </a:r>
          </a:p>
          <a:p>
            <a:pPr lvl="1"/>
            <a:r>
              <a:rPr lang="fi-FI" altLang="en-US" noProof="0"/>
              <a:t>toinen taso</a:t>
            </a:r>
          </a:p>
          <a:p>
            <a:pPr lvl="2"/>
            <a:r>
              <a:rPr lang="fi-FI" altLang="en-US" noProof="0"/>
              <a:t>kolmas taso</a:t>
            </a:r>
          </a:p>
          <a:p>
            <a:pPr lvl="3"/>
            <a:r>
              <a:rPr lang="fi-FI" altLang="en-US" noProof="0"/>
              <a:t>neljäs taso</a:t>
            </a:r>
          </a:p>
          <a:p>
            <a:pPr lvl="4"/>
            <a:r>
              <a:rPr lang="fi-FI" altLang="en-US" noProof="0"/>
              <a:t>viides taso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85BFB2-A1E0-5447-9059-A6D58B38E31F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D2F4B67-B8B2-7C40-8369-3007C485CB0A}" type="slidenum">
              <a:rPr lang="fi-FI" altLang="en-US"/>
              <a:pPr>
                <a:spcBef>
                  <a:spcPct val="0"/>
                </a:spcBef>
              </a:pPr>
              <a:t>1</a:t>
            </a:fld>
            <a:endParaRPr lang="fi-FI" alt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9468A88-CD31-0B41-8E1F-E2A44C5B593A}" type="slidenum">
              <a:rPr lang="fi-FI" altLang="en-US"/>
              <a:pPr>
                <a:spcBef>
                  <a:spcPct val="0"/>
                </a:spcBef>
              </a:pPr>
              <a:t>26</a:t>
            </a:fld>
            <a:endParaRPr lang="fi-FI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1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2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6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7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8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9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0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7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3048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DEAE-EA37-494A-910F-B40702DFAFFD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3287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73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54EFD-59B2-7B48-9045-C10825440F1D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6158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97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97562"/>
          </a:xfrm>
          <a:prstGeom prst="rect">
            <a:avLst/>
          </a:prstGeo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97562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307F-B3A1-464A-91C4-D26A10DE38DB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96743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pic>
        <p:nvPicPr>
          <p:cNvPr id="7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81" name="Document" r:id="rId4" imgW="2844800" imgH="723900" progId="Word.Document.8">
                  <p:embed/>
                </p:oleObj>
              </mc:Choice>
              <mc:Fallback>
                <p:oleObj name="Document" r:id="rId4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A7817-08E2-BE41-93BA-97874F21676B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6080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5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1CD6D-E114-6249-BEF3-7805DCC52DBA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67252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6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7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9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3150" y="1219200"/>
            <a:ext cx="39687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4300" y="1219200"/>
            <a:ext cx="39687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BA04-9F2F-B545-AE3E-B8F994254790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72937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8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9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53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71AE-5868-8E45-B717-4BF166CB78D7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63473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4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5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77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98B97-A69D-4141-9378-19534B570596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2938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3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4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01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D9064-7BA2-084F-9FD9-F93DE1578213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28352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6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7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25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F509-3CDB-A943-92A5-F7D8BDDB0DED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66322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6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7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9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6A106-53E5-0C4A-9FCC-982F6FDAFA57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31979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3150" y="1219200"/>
            <a:ext cx="80899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3150" y="6248400"/>
            <a:ext cx="1974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i-FI"/>
              <a:t>05.07.2011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i-FI"/>
              <a:t>IUGG 2011 Melbourne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E93A2B2-9765-B54D-A868-E8AACE9B3989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  <p:sp>
        <p:nvSpPr>
          <p:cNvPr id="2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1031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1032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1033" name="Object 2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" name="Document" r:id="rId14" imgW="2844800" imgH="723900" progId="Word.Document.8">
                  <p:embed/>
                </p:oleObj>
              </mc:Choice>
              <mc:Fallback>
                <p:oleObj name="Document" r:id="rId14" imgW="2844800" imgH="7239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2" name="Text Box 118"/>
          <p:cNvSpPr txBox="1">
            <a:spLocks noChangeArrowheads="1"/>
          </p:cNvSpPr>
          <p:nvPr userDrawn="1"/>
        </p:nvSpPr>
        <p:spPr bwMode="auto">
          <a:xfrm rot="-54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14.pn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8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hyperlink" Target="http://www.sgo.fi/vlf/" TargetMode="Externa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DSC_23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46856" y="3940724"/>
            <a:ext cx="9412287" cy="175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FF"/>
                </a:solidFill>
                <a:latin typeface="Times" charset="0"/>
              </a:rPr>
              <a:t>Ground-based </a:t>
            </a:r>
            <a:r>
              <a:rPr lang="en-US" altLang="en-US" sz="3600" dirty="0" smtClean="0">
                <a:solidFill>
                  <a:srgbClr val="FFFFFF"/>
                </a:solidFill>
                <a:latin typeface="Times" charset="0"/>
              </a:rPr>
              <a:t>ELF-VLF observations at </a:t>
            </a:r>
            <a:r>
              <a:rPr lang="en-US" altLang="en-US" sz="3600" dirty="0" err="1" smtClean="0">
                <a:solidFill>
                  <a:srgbClr val="FFFFFF"/>
                </a:solidFill>
                <a:latin typeface="Times" charset="0"/>
              </a:rPr>
              <a:t>Kannuslehto</a:t>
            </a:r>
            <a:r>
              <a:rPr lang="en-US" altLang="en-US" sz="3600" dirty="0" smtClean="0">
                <a:solidFill>
                  <a:srgbClr val="FFFFFF"/>
                </a:solidFill>
                <a:latin typeface="Times" charset="0"/>
              </a:rPr>
              <a:t> during the first year of ARASE</a:t>
            </a:r>
            <a:endParaRPr lang="en-US" altLang="en-US" sz="3600" dirty="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33488" y="5700713"/>
            <a:ext cx="7086600" cy="1061448"/>
          </a:xfrm>
        </p:spPr>
        <p:txBody>
          <a:bodyPr/>
          <a:lstStyle/>
          <a:p>
            <a:pPr marL="0" indent="0" algn="ctr" eaLnBrk="1" hangingPunct="1"/>
            <a:r>
              <a:rPr lang="en-GB" altLang="en-US" dirty="0">
                <a:solidFill>
                  <a:schemeClr val="bg1"/>
                </a:solidFill>
                <a:latin typeface="Times" charset="0"/>
              </a:rPr>
              <a:t>J. </a:t>
            </a:r>
            <a:r>
              <a:rPr lang="en-GB" altLang="en-US" dirty="0" err="1">
                <a:solidFill>
                  <a:schemeClr val="bg1"/>
                </a:solidFill>
                <a:latin typeface="Times" charset="0"/>
              </a:rPr>
              <a:t>Manninen</a:t>
            </a:r>
            <a:r>
              <a:rPr lang="en-GB" altLang="en-US" dirty="0">
                <a:solidFill>
                  <a:schemeClr val="bg1"/>
                </a:solidFill>
                <a:latin typeface="Times" charset="0"/>
              </a:rPr>
              <a:t> and T. </a:t>
            </a:r>
            <a:r>
              <a:rPr lang="en-GB" altLang="en-US" dirty="0" err="1">
                <a:solidFill>
                  <a:schemeClr val="bg1"/>
                </a:solidFill>
                <a:latin typeface="Times" charset="0"/>
              </a:rPr>
              <a:t>Turunen</a:t>
            </a:r>
            <a:endParaRPr lang="en-GB" altLang="en-US" dirty="0">
              <a:solidFill>
                <a:schemeClr val="bg1"/>
              </a:solidFill>
              <a:latin typeface="Times" charset="0"/>
            </a:endParaRPr>
          </a:p>
          <a:p>
            <a:pPr marL="0" indent="0" algn="ctr" eaLnBrk="1" hangingPunct="1"/>
            <a:r>
              <a:rPr lang="en-GB" altLang="en-US" sz="2400" dirty="0" err="1" smtClean="0">
                <a:solidFill>
                  <a:schemeClr val="bg1"/>
                </a:solidFill>
                <a:latin typeface="Times" charset="0"/>
              </a:rPr>
              <a:t>Sodankylä</a:t>
            </a:r>
            <a:r>
              <a:rPr lang="en-GB" altLang="en-US" sz="2400" dirty="0" smtClean="0">
                <a:solidFill>
                  <a:schemeClr val="bg1"/>
                </a:solidFill>
                <a:latin typeface="Times" charset="0"/>
              </a:rPr>
              <a:t> Geophysical Observatory</a:t>
            </a:r>
            <a:endParaRPr lang="en-GB" altLang="en-US" sz="2400" dirty="0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5" name="Picture 4" descr="oulun-yliopisto_logo_eng_rgb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</a:rPr>
              <a:t>QP events (1/4)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28098"/>
            <a:ext cx="7958076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21049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496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</a:rPr>
              <a:t>QP events (2/4)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35598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17131"/>
            <a:ext cx="7949673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898664"/>
            <a:ext cx="795807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026" y="1510624"/>
            <a:ext cx="2267712" cy="5353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57" y="1510624"/>
            <a:ext cx="2258568" cy="537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86" y="1510624"/>
            <a:ext cx="2258568" cy="5381244"/>
          </a:xfrm>
          <a:prstGeom prst="rect">
            <a:avLst/>
          </a:prstGeom>
        </p:spPr>
      </p:pic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</a:rPr>
              <a:t>QP events 1-6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71" y="1510624"/>
            <a:ext cx="2267712" cy="5353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6" y="1510624"/>
            <a:ext cx="2267712" cy="5362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403" y="1499738"/>
            <a:ext cx="2276856" cy="53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</a:rPr>
              <a:t>QP events (3/4)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29831"/>
            <a:ext cx="7958077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21916"/>
            <a:ext cx="7966478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5807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</a:rPr>
              <a:t>QP events (4/4)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09126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11563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5807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</a:rPr>
              <a:t>QP events 7-12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46" y="1495918"/>
            <a:ext cx="2276856" cy="5376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47" y="1495918"/>
            <a:ext cx="2276856" cy="5408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94" y="1506804"/>
            <a:ext cx="2267712" cy="5353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97" y="1495918"/>
            <a:ext cx="2276856" cy="5404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918"/>
            <a:ext cx="2276856" cy="54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</a:rPr>
              <a:t>“High-frequency” VLF (1/3)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40708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27354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5807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“High-frequency” </a:t>
            </a:r>
            <a:r>
              <a:rPr lang="en-US" altLang="en-US" kern="0" dirty="0" smtClean="0">
                <a:latin typeface="Times" charset="0"/>
              </a:rPr>
              <a:t>VLF (2/3)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898994"/>
            <a:ext cx="7958077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894623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890252"/>
            <a:ext cx="795807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“High-frequency” VLF </a:t>
            </a:r>
            <a:r>
              <a:rPr lang="en-US" altLang="en-US" kern="0" dirty="0" smtClean="0">
                <a:latin typeface="Times" charset="0"/>
              </a:rPr>
              <a:t>(3/3)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27593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20797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496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</a:rPr>
              <a:t>Chorus (1/7)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10613"/>
            <a:ext cx="7958077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898738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886863"/>
            <a:ext cx="79496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9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mapVLF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77788"/>
            <a:ext cx="7075488" cy="67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21738" y="6052008"/>
            <a:ext cx="1084262" cy="755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Chorus </a:t>
            </a:r>
            <a:r>
              <a:rPr lang="en-US" altLang="en-US" kern="0" dirty="0" smtClean="0">
                <a:latin typeface="Times" charset="0"/>
              </a:rPr>
              <a:t>(2/7)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19364"/>
            <a:ext cx="7958077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878295"/>
            <a:ext cx="7949673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837226"/>
            <a:ext cx="79496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2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Chorus </a:t>
            </a:r>
            <a:r>
              <a:rPr lang="en-US" altLang="en-US" kern="0" dirty="0" smtClean="0">
                <a:latin typeface="Times" charset="0"/>
              </a:rPr>
              <a:t>(3/7)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32091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23046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496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7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Chorus </a:t>
            </a:r>
            <a:r>
              <a:rPr lang="en-US" altLang="en-US" kern="0" dirty="0" smtClean="0">
                <a:latin typeface="Times" charset="0"/>
              </a:rPr>
              <a:t>(4/7)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23545"/>
            <a:ext cx="7958077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18773"/>
            <a:ext cx="7949673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496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Chorus </a:t>
            </a:r>
            <a:r>
              <a:rPr lang="en-US" altLang="en-US" kern="0" dirty="0" smtClean="0">
                <a:latin typeface="Times" charset="0"/>
              </a:rPr>
              <a:t>(5/7)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24988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19494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496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Chorus </a:t>
            </a:r>
            <a:r>
              <a:rPr lang="en-US" altLang="en-US" kern="0" dirty="0" smtClean="0">
                <a:latin typeface="Times" charset="0"/>
              </a:rPr>
              <a:t>(6/7)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15838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14919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496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Chorus </a:t>
            </a:r>
            <a:r>
              <a:rPr lang="en-US" altLang="en-US" kern="0" dirty="0" smtClean="0">
                <a:latin typeface="Times" charset="0"/>
              </a:rPr>
              <a:t>(7/7)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38599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3012315"/>
            <a:ext cx="79496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1295400"/>
            <a:ext cx="32924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1600200" y="5448300"/>
            <a:ext cx="462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THANK YOU!</a:t>
            </a:r>
            <a:endParaRPr lang="en-US" sz="54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1647825" y="1106488"/>
            <a:ext cx="467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charset="0"/>
            </a:endParaRPr>
          </a:p>
        </p:txBody>
      </p:sp>
      <p:sp>
        <p:nvSpPr>
          <p:cNvPr id="4096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0"/>
            <a:ext cx="8382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Times" charset="0"/>
              </a:rPr>
              <a:t>Conclusion</a:t>
            </a:r>
          </a:p>
        </p:txBody>
      </p:sp>
      <p:sp>
        <p:nvSpPr>
          <p:cNvPr id="40965" name="Rectangle 3"/>
          <p:cNvSpPr txBox="1">
            <a:spLocks noChangeArrowheads="1"/>
          </p:cNvSpPr>
          <p:nvPr/>
        </p:nvSpPr>
        <p:spPr bwMode="auto">
          <a:xfrm>
            <a:off x="946150" y="1601788"/>
            <a:ext cx="5418137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6" rIns="91431" bIns="45716"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dirty="0" smtClean="0">
                <a:latin typeface="Times" charset="0"/>
              </a:rPr>
              <a:t>Several </a:t>
            </a:r>
            <a:r>
              <a:rPr lang="en-GB" altLang="en-US" sz="2400" dirty="0">
                <a:latin typeface="Times" charset="0"/>
              </a:rPr>
              <a:t>examples of </a:t>
            </a:r>
            <a:r>
              <a:rPr lang="en-GB" altLang="en-US" sz="2400" dirty="0" smtClean="0">
                <a:latin typeface="Times" charset="0"/>
              </a:rPr>
              <a:t>the </a:t>
            </a:r>
            <a:r>
              <a:rPr lang="en-GB" altLang="en-US" sz="2400" dirty="0" smtClean="0">
                <a:latin typeface="Times" charset="0"/>
              </a:rPr>
              <a:t>ELF-VLF events during ARASE conjunctions </a:t>
            </a:r>
            <a:r>
              <a:rPr lang="en-GB" altLang="en-US" sz="2400" dirty="0">
                <a:latin typeface="Times" charset="0"/>
              </a:rPr>
              <a:t>have been </a:t>
            </a:r>
            <a:r>
              <a:rPr lang="en-GB" altLang="en-US" sz="2400" dirty="0" smtClean="0">
                <a:latin typeface="Times" charset="0"/>
              </a:rPr>
              <a:t>shown including: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 smtClean="0">
                <a:latin typeface="Times" charset="0"/>
              </a:rPr>
              <a:t>E.g., </a:t>
            </a:r>
            <a:r>
              <a:rPr lang="en-GB" altLang="en-US" sz="2000" dirty="0" err="1" smtClean="0">
                <a:latin typeface="Times" charset="0"/>
              </a:rPr>
              <a:t>auroral</a:t>
            </a:r>
            <a:r>
              <a:rPr lang="en-GB" altLang="en-US" sz="2000" dirty="0" smtClean="0">
                <a:latin typeface="Times" charset="0"/>
              </a:rPr>
              <a:t> hiss, QP events, “high-frequency” emissions, and chorus</a:t>
            </a:r>
            <a:endParaRPr lang="en-GB" altLang="en-US" sz="2000" dirty="0" smtClean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dirty="0" smtClean="0">
                <a:latin typeface="Times" charset="0"/>
              </a:rPr>
              <a:t>46 days with interesting conjunctions found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endParaRPr lang="en-GB" altLang="en-US" sz="24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dirty="0" smtClean="0">
                <a:latin typeface="Times" charset="0"/>
                <a:hlinkClick r:id="rId4"/>
              </a:rPr>
              <a:t>www.sgo.fi/pub_vlf</a:t>
            </a:r>
            <a:r>
              <a:rPr lang="en-GB" altLang="en-US" sz="2400" dirty="0">
                <a:latin typeface="Times" charset="0"/>
                <a:hlinkClick r:id="rId4"/>
              </a:rPr>
              <a:t>/</a:t>
            </a:r>
            <a:endParaRPr lang="en-GB" altLang="en-US" sz="24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GB" altLang="en-US" sz="24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endParaRPr lang="en-GB" altLang="en-US" sz="24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endParaRPr lang="en-GB" altLang="en-US" sz="2400" dirty="0">
              <a:latin typeface="Times" charset="0"/>
            </a:endParaRPr>
          </a:p>
        </p:txBody>
      </p:sp>
      <p:pic>
        <p:nvPicPr>
          <p:cNvPr id="11" name="Picture 10" descr="oulun-yliopisto_logo_eng_rgb10_w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55"/>
            <a:ext cx="9915180" cy="6876465"/>
          </a:xfrm>
          <a:prstGeom prst="rect">
            <a:avLst/>
          </a:prstGeom>
        </p:spPr>
      </p:pic>
      <p:pic>
        <p:nvPicPr>
          <p:cNvPr id="7" name="Picture 6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7269018" y="461818"/>
            <a:ext cx="1487055" cy="905164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116291" y="1597891"/>
            <a:ext cx="83127" cy="2909454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46473" y="9882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38114" y="55382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10 m</a:t>
            </a:r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9199418" y="252875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10 m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66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Times" charset="0"/>
              </a:rPr>
              <a:t>Some facts about </a:t>
            </a:r>
            <a:r>
              <a:rPr lang="en-US" altLang="en-US" dirty="0" err="1">
                <a:latin typeface="Times" charset="0"/>
              </a:rPr>
              <a:t>Kannuslehto</a:t>
            </a:r>
            <a:endParaRPr lang="en-US" altLang="en-US" dirty="0">
              <a:latin typeface="Times" charset="0"/>
            </a:endParaRPr>
          </a:p>
        </p:txBody>
      </p:sp>
      <p:sp>
        <p:nvSpPr>
          <p:cNvPr id="24578" name="Content Placeholder 5"/>
          <p:cNvSpPr>
            <a:spLocks noGrp="1"/>
          </p:cNvSpPr>
          <p:nvPr>
            <p:ph idx="1"/>
          </p:nvPr>
        </p:nvSpPr>
        <p:spPr>
          <a:xfrm>
            <a:off x="1073150" y="990598"/>
            <a:ext cx="8337550" cy="221922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altLang="en-US" sz="2400" dirty="0" err="1">
                <a:latin typeface="Times" charset="0"/>
              </a:rPr>
              <a:t>Kannuslehto</a:t>
            </a:r>
            <a:r>
              <a:rPr lang="en-US" altLang="en-US" sz="2400" dirty="0">
                <a:latin typeface="Times" charset="0"/>
              </a:rPr>
              <a:t> CGM:   +64.31°; 119.66°;  L = </a:t>
            </a:r>
            <a:r>
              <a:rPr lang="en-US" altLang="en-US" sz="2400" dirty="0" smtClean="0">
                <a:latin typeface="Times" charset="0"/>
              </a:rPr>
              <a:t>5.5</a:t>
            </a:r>
            <a:endParaRPr lang="en-US" altLang="en-US" sz="2400" dirty="0">
              <a:latin typeface="Times" charset="0"/>
            </a:endParaRPr>
          </a:p>
          <a:p>
            <a:pPr marL="857250" lvl="1" indent="-457200">
              <a:buFont typeface="Wingdings" charset="2"/>
              <a:buChar char="Ø"/>
            </a:pPr>
            <a:r>
              <a:rPr lang="en-US" altLang="en-US" sz="2000" dirty="0">
                <a:latin typeface="Times" charset="0"/>
              </a:rPr>
              <a:t>electron </a:t>
            </a:r>
            <a:r>
              <a:rPr lang="en-US" altLang="en-US" sz="2000" dirty="0" err="1">
                <a:latin typeface="Times" charset="0"/>
              </a:rPr>
              <a:t>gyrofrequency</a:t>
            </a:r>
            <a:r>
              <a:rPr lang="en-US" altLang="en-US" sz="2000" dirty="0">
                <a:latin typeface="Times" charset="0"/>
              </a:rPr>
              <a:t> at the equator </a:t>
            </a:r>
            <a:r>
              <a:rPr lang="en-US" altLang="en-US" sz="2000" dirty="0" err="1">
                <a:latin typeface="Times" charset="0"/>
              </a:rPr>
              <a:t>f</a:t>
            </a:r>
            <a:r>
              <a:rPr lang="en-US" altLang="en-US" sz="2000" baseline="-25000" dirty="0" err="1">
                <a:latin typeface="Times" charset="0"/>
              </a:rPr>
              <a:t>ce</a:t>
            </a:r>
            <a:r>
              <a:rPr lang="en-US" altLang="en-US" sz="2000" dirty="0">
                <a:latin typeface="Times" charset="0"/>
              </a:rPr>
              <a:t> ≈ </a:t>
            </a:r>
            <a:r>
              <a:rPr lang="en-US" altLang="en-US" sz="2000" dirty="0" smtClean="0">
                <a:latin typeface="Times" charset="0"/>
              </a:rPr>
              <a:t>5.2 kHz </a:t>
            </a:r>
            <a:r>
              <a:rPr lang="en-US" altLang="en-US" sz="2000" dirty="0">
                <a:latin typeface="Times" charset="0"/>
              </a:rPr>
              <a:t>-&gt; </a:t>
            </a:r>
            <a:r>
              <a:rPr lang="en-US" altLang="en-US" sz="2000" dirty="0" err="1">
                <a:latin typeface="Times" charset="0"/>
              </a:rPr>
              <a:t>f</a:t>
            </a:r>
            <a:r>
              <a:rPr lang="en-US" altLang="en-US" sz="2000" baseline="-25000" dirty="0" err="1">
                <a:latin typeface="Times" charset="0"/>
              </a:rPr>
              <a:t>ce</a:t>
            </a:r>
            <a:r>
              <a:rPr lang="en-US" altLang="en-US" sz="2000" baseline="-25000" dirty="0">
                <a:latin typeface="Times" charset="0"/>
              </a:rPr>
              <a:t> </a:t>
            </a:r>
            <a:r>
              <a:rPr lang="en-US" altLang="en-US" sz="2000" dirty="0" smtClean="0">
                <a:latin typeface="Times" charset="0"/>
              </a:rPr>
              <a:t>/2 </a:t>
            </a:r>
            <a:r>
              <a:rPr lang="en-US" altLang="en-US" sz="2000" dirty="0">
                <a:latin typeface="Times" charset="0"/>
              </a:rPr>
              <a:t>≈ </a:t>
            </a:r>
            <a:r>
              <a:rPr lang="en-US" altLang="en-US" sz="2000" dirty="0" smtClean="0">
                <a:latin typeface="Times" charset="0"/>
              </a:rPr>
              <a:t>2.6 kHz</a:t>
            </a:r>
            <a:r>
              <a:rPr lang="en-US" altLang="en-US" sz="2000" dirty="0">
                <a:latin typeface="Times" charset="0"/>
              </a:rPr>
              <a:t/>
            </a:r>
            <a:br>
              <a:rPr lang="en-US" altLang="en-US" sz="2000" dirty="0">
                <a:latin typeface="Times" charset="0"/>
              </a:rPr>
            </a:br>
            <a:endParaRPr lang="en-US" altLang="en-US" sz="2000" dirty="0">
              <a:latin typeface="Times" charset="0"/>
            </a:endParaRPr>
          </a:p>
        </p:txBody>
      </p:sp>
      <p:pic>
        <p:nvPicPr>
          <p:cNvPr id="8" name="Picture 7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7211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 smtClean="0">
                <a:latin typeface="Times New Roman" charset="0"/>
              </a:rPr>
              <a:t>32</a:t>
            </a:r>
            <a:r>
              <a:rPr lang="fi-FI" altLang="en-US" sz="1400" baseline="30000" dirty="0" smtClean="0">
                <a:latin typeface="Times New Roman" charset="0"/>
              </a:rPr>
              <a:t>nd</a:t>
            </a:r>
            <a:r>
              <a:rPr lang="fi-FI" altLang="en-US" sz="1400" dirty="0" smtClean="0">
                <a:latin typeface="Times New Roman" charset="0"/>
              </a:rPr>
              <a:t> URSI GASS, Montreal, 19-26 August 2017</a:t>
            </a:r>
            <a:endParaRPr lang="fi-FI" altLang="en-US" sz="1400" dirty="0"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43742" y="1847843"/>
            <a:ext cx="6680209" cy="5010157"/>
            <a:chOff x="787400" y="0"/>
            <a:chExt cx="9144000" cy="6858000"/>
          </a:xfrm>
        </p:grpSpPr>
        <p:pic>
          <p:nvPicPr>
            <p:cNvPr id="11" name="Picture 3" descr="Presentation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0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/>
            <p:cNvCxnSpPr>
              <a:cxnSpLocks noChangeShapeType="1"/>
            </p:cNvCxnSpPr>
            <p:nvPr/>
          </p:nvCxnSpPr>
          <p:spPr bwMode="auto">
            <a:xfrm>
              <a:off x="4754563" y="1479550"/>
              <a:ext cx="1920875" cy="537845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4597400" y="4135438"/>
              <a:ext cx="9969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400" b="1">
                  <a:latin typeface="Times New Roman" charset="0"/>
                </a:rPr>
                <a:t>45 km</a:t>
              </a:r>
            </a:p>
          </p:txBody>
        </p:sp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 flipH="1">
              <a:off x="4702175" y="1500188"/>
              <a:ext cx="52388" cy="118745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3709988" y="1843088"/>
              <a:ext cx="842962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400" b="1">
                  <a:latin typeface="Times New Roman" charset="0"/>
                </a:rPr>
                <a:t>9 km</a:t>
              </a:r>
            </a:p>
          </p:txBody>
        </p:sp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2424113" y="2414588"/>
              <a:ext cx="20351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 b="1">
                  <a:latin typeface="Times New Roman" charset="0"/>
                </a:rPr>
                <a:t>Nearest power line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Simultaneous </a:t>
            </a:r>
            <a:r>
              <a:rPr lang="en-US" dirty="0" smtClean="0"/>
              <a:t>observations with ERG/ARASE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150" y="1121226"/>
            <a:ext cx="8089900" cy="5127174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/>
              <a:t>Spring 2017: 10 night-time simultaneous obs.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Autumn 2017: 13 afternoons simultaneous obs.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Winter 2017-2018: 58 day-time simultaneous obs.</a:t>
            </a:r>
          </a:p>
          <a:p>
            <a:pPr marL="857250" lvl="1" indent="-457200">
              <a:buFont typeface="Wingdings" charset="2"/>
              <a:buChar char="Ø"/>
            </a:pPr>
            <a:r>
              <a:rPr lang="en-US" dirty="0" smtClean="0"/>
              <a:t>Altogether </a:t>
            </a:r>
            <a:r>
              <a:rPr lang="en-US" dirty="0" smtClean="0"/>
              <a:t>81 </a:t>
            </a:r>
            <a:r>
              <a:rPr lang="en-US" dirty="0" smtClean="0"/>
              <a:t>suitable conjunctions</a:t>
            </a:r>
          </a:p>
          <a:p>
            <a:pPr marL="857250" lvl="1" indent="-457200">
              <a:buFont typeface="Wingdings" charset="2"/>
              <a:buChar char="Ø"/>
            </a:pPr>
            <a:r>
              <a:rPr lang="en-US" dirty="0" smtClean="0"/>
              <a:t>Among them 46 (6+5+35) interesting conjunctions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Different kind of events </a:t>
            </a:r>
            <a:r>
              <a:rPr lang="en-US" dirty="0" smtClean="0"/>
              <a:t>observed on </a:t>
            </a:r>
            <a:r>
              <a:rPr lang="en-US" dirty="0" smtClean="0"/>
              <a:t>the ground</a:t>
            </a:r>
          </a:p>
          <a:p>
            <a:pPr marL="857250" lvl="1" indent="-457200">
              <a:buFont typeface="Wingdings" charset="2"/>
              <a:buChar char="ü"/>
            </a:pPr>
            <a:r>
              <a:rPr lang="en-US" dirty="0" err="1"/>
              <a:t>Auroral</a:t>
            </a:r>
            <a:r>
              <a:rPr lang="en-US" dirty="0"/>
              <a:t> hiss</a:t>
            </a:r>
          </a:p>
          <a:p>
            <a:pPr marL="857250" lvl="1" indent="-457200">
              <a:buFont typeface="Wingdings" charset="2"/>
              <a:buChar char="ü"/>
            </a:pPr>
            <a:r>
              <a:rPr lang="en-US" dirty="0" smtClean="0"/>
              <a:t>Heating, MLR, unknown transmitter signals</a:t>
            </a:r>
            <a:endParaRPr lang="en-US" dirty="0"/>
          </a:p>
          <a:p>
            <a:pPr marL="857250" lvl="1" indent="-457200">
              <a:buFont typeface="Wingdings" charset="2"/>
              <a:buChar char="ü"/>
            </a:pPr>
            <a:r>
              <a:rPr lang="en-US" dirty="0"/>
              <a:t>QP emissions</a:t>
            </a:r>
          </a:p>
          <a:p>
            <a:pPr marL="857250" lvl="1" indent="-457200">
              <a:buFont typeface="Wingdings" charset="2"/>
              <a:buChar char="ü"/>
            </a:pPr>
            <a:r>
              <a:rPr lang="en-US" dirty="0" smtClean="0"/>
              <a:t>Chorus</a:t>
            </a:r>
            <a:r>
              <a:rPr lang="en-US" dirty="0" smtClean="0"/>
              <a:t>, ‘normal’ and ‘high-frequency’</a:t>
            </a:r>
          </a:p>
          <a:p>
            <a:pPr marL="857250" lvl="1" indent="-457200">
              <a:buFont typeface="Wingdings" charset="2"/>
              <a:buChar char="ü"/>
            </a:pPr>
            <a:r>
              <a:rPr lang="en-US" dirty="0" smtClean="0"/>
              <a:t>Chorus with pulsating </a:t>
            </a:r>
            <a:r>
              <a:rPr lang="en-US" dirty="0" smtClean="0"/>
              <a:t>aurora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 smtClean="0">
                <a:latin typeface="Times New Roman" charset="0"/>
              </a:rPr>
              <a:t>26 Aug 2017</a:t>
            </a:r>
            <a:endParaRPr lang="en-GB" altLang="en-US" sz="1400" dirty="0">
              <a:latin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7211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 smtClean="0">
                <a:latin typeface="Times New Roman" charset="0"/>
              </a:rPr>
              <a:t>32</a:t>
            </a:r>
            <a:r>
              <a:rPr lang="fi-FI" altLang="en-US" sz="1400" baseline="30000" dirty="0" smtClean="0">
                <a:latin typeface="Times New Roman" charset="0"/>
              </a:rPr>
              <a:t>nd</a:t>
            </a:r>
            <a:r>
              <a:rPr lang="fi-FI" altLang="en-US" sz="1400" dirty="0" smtClean="0">
                <a:latin typeface="Times New Roman" charset="0"/>
              </a:rPr>
              <a:t> URSI GASS, Montreal, 19-26 August 2017</a:t>
            </a:r>
            <a:endParaRPr lang="fi-FI" altLang="en-US" sz="1400" dirty="0">
              <a:latin typeface="Times New Roman" charset="0"/>
            </a:endParaRPr>
          </a:p>
        </p:txBody>
      </p:sp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7" y="-527"/>
            <a:ext cx="1182336" cy="1548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7" y="-1054"/>
            <a:ext cx="40392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52" y="-527"/>
            <a:ext cx="5285678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1693" y="6420463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Manninen</a:t>
            </a:r>
            <a:r>
              <a:rPr lang="en-US" sz="1400" b="1" dirty="0" smtClean="0"/>
              <a:t> et al., 2016, ERL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560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83" y="917042"/>
            <a:ext cx="7966478" cy="19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83" y="2917131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83" y="4917220"/>
            <a:ext cx="7958077" cy="1944000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err="1" smtClean="0">
                <a:latin typeface="Times" charset="0"/>
              </a:rPr>
              <a:t>Auroral</a:t>
            </a:r>
            <a:r>
              <a:rPr lang="en-US" altLang="en-US" kern="0" dirty="0" smtClean="0">
                <a:latin typeface="Times" charset="0"/>
              </a:rPr>
              <a:t> hiss</a:t>
            </a:r>
            <a:endParaRPr lang="en-US" altLang="en-US" kern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5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err="1" smtClean="0">
                <a:latin typeface="Times" charset="0"/>
              </a:rPr>
              <a:t>Auroral</a:t>
            </a:r>
            <a:r>
              <a:rPr lang="en-US" altLang="en-US" kern="0" dirty="0" smtClean="0">
                <a:latin typeface="Times" charset="0"/>
              </a:rPr>
              <a:t> hiss</a:t>
            </a:r>
            <a:endParaRPr lang="en-US" altLang="en-US" kern="0" dirty="0">
              <a:latin typeface="Time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54" y="1193937"/>
            <a:ext cx="2276856" cy="5390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4" y="1193937"/>
            <a:ext cx="2267712" cy="537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71" y="1193937"/>
            <a:ext cx="2276856" cy="54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4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28 </a:t>
            </a:r>
            <a:r>
              <a:rPr lang="fi-FI" dirty="0" err="1" smtClean="0"/>
              <a:t>May</a:t>
            </a:r>
            <a:r>
              <a:rPr lang="fi-FI" dirty="0" smtClean="0"/>
              <a:t> 2018</a:t>
            </a:r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URSI AT-RASC, </a:t>
            </a:r>
            <a:r>
              <a:rPr lang="fi-FI" dirty="0" err="1" smtClean="0"/>
              <a:t>Meloneras</a:t>
            </a:r>
            <a:r>
              <a:rPr lang="fi-FI" dirty="0" smtClean="0"/>
              <a:t>, </a:t>
            </a:r>
            <a:r>
              <a:rPr lang="fi-FI" dirty="0" err="1" smtClean="0"/>
              <a:t>Cran</a:t>
            </a:r>
            <a:r>
              <a:rPr lang="fi-FI" dirty="0" smtClean="0"/>
              <a:t> Canaria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05920"/>
            <a:ext cx="7949673" cy="19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58077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09960"/>
            <a:ext cx="7958077" cy="1944000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</a:rPr>
              <a:t>Heating, MLR, and unknown transmitter</a:t>
            </a:r>
            <a:endParaRPr lang="en-US" altLang="en-US" kern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etusrakenne">
  <a:themeElements>
    <a:clrScheme name="Oletusrakenne 8">
      <a:dk1>
        <a:srgbClr val="000000"/>
      </a:dk1>
      <a:lt1>
        <a:srgbClr val="FFFFFF"/>
      </a:lt1>
      <a:dk2>
        <a:srgbClr val="003972"/>
      </a:dk2>
      <a:lt2>
        <a:srgbClr val="808080"/>
      </a:lt2>
      <a:accent1>
        <a:srgbClr val="FFD200"/>
      </a:accent1>
      <a:accent2>
        <a:srgbClr val="C20034"/>
      </a:accent2>
      <a:accent3>
        <a:srgbClr val="FFFFFF"/>
      </a:accent3>
      <a:accent4>
        <a:srgbClr val="000000"/>
      </a:accent4>
      <a:accent5>
        <a:srgbClr val="FFE5AA"/>
      </a:accent5>
      <a:accent6>
        <a:srgbClr val="B0002E"/>
      </a:accent6>
      <a:hlink>
        <a:srgbClr val="00694A"/>
      </a:hlink>
      <a:folHlink>
        <a:srgbClr val="FF6800"/>
      </a:folHlink>
    </a:clrScheme>
    <a:fontScheme name="Oletusrakenn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0000"/>
        </a:dk1>
        <a:lt1>
          <a:srgbClr val="FFFFFF"/>
        </a:lt1>
        <a:dk2>
          <a:srgbClr val="003972"/>
        </a:dk2>
        <a:lt2>
          <a:srgbClr val="808080"/>
        </a:lt2>
        <a:accent1>
          <a:srgbClr val="FFD200"/>
        </a:accent1>
        <a:accent2>
          <a:srgbClr val="C20034"/>
        </a:accent2>
        <a:accent3>
          <a:srgbClr val="FFFFFF"/>
        </a:accent3>
        <a:accent4>
          <a:srgbClr val="000000"/>
        </a:accent4>
        <a:accent5>
          <a:srgbClr val="FFE5AA"/>
        </a:accent5>
        <a:accent6>
          <a:srgbClr val="B0002E"/>
        </a:accent6>
        <a:hlink>
          <a:srgbClr val="00694A"/>
        </a:hlink>
        <a:folHlink>
          <a:srgbClr val="FF6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62389</TotalTime>
  <Words>502</Words>
  <Application>Microsoft Macintosh PowerPoint</Application>
  <PresentationFormat>A4 Paper (210x297 mm)</PresentationFormat>
  <Paragraphs>98</Paragraphs>
  <Slides>26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Gill Sans</vt:lpstr>
      <vt:lpstr>ＭＳ Ｐゴシック</vt:lpstr>
      <vt:lpstr>Times</vt:lpstr>
      <vt:lpstr>Times New Roman</vt:lpstr>
      <vt:lpstr>Wingdings</vt:lpstr>
      <vt:lpstr>Arial</vt:lpstr>
      <vt:lpstr>Oletusrakenne</vt:lpstr>
      <vt:lpstr>Document</vt:lpstr>
      <vt:lpstr>Ground-based ELF-VLF observations at Kannuslehto during the first year of ARASE</vt:lpstr>
      <vt:lpstr>PowerPoint Presentation</vt:lpstr>
      <vt:lpstr>PowerPoint Presentation</vt:lpstr>
      <vt:lpstr>Some facts about Kannuslehto</vt:lpstr>
      <vt:lpstr>Simultaneous observations with ERG/ARASE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>Hallintopalvelut/Oulun yliopisto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Pasi Terästi</dc:creator>
  <cp:lastModifiedBy>Microsoft Office User</cp:lastModifiedBy>
  <cp:revision>746</cp:revision>
  <cp:lastPrinted>2010-09-08T10:00:26Z</cp:lastPrinted>
  <dcterms:created xsi:type="dcterms:W3CDTF">2010-09-08T07:31:29Z</dcterms:created>
  <dcterms:modified xsi:type="dcterms:W3CDTF">2018-05-27T22:05:14Z</dcterms:modified>
</cp:coreProperties>
</file>