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31" r:id="rId2"/>
    <p:sldId id="432" r:id="rId3"/>
    <p:sldId id="433" r:id="rId4"/>
    <p:sldId id="349" r:id="rId5"/>
    <p:sldId id="434" r:id="rId6"/>
    <p:sldId id="371" r:id="rId7"/>
    <p:sldId id="425" r:id="rId8"/>
    <p:sldId id="426" r:id="rId9"/>
    <p:sldId id="427" r:id="rId10"/>
    <p:sldId id="429" r:id="rId11"/>
    <p:sldId id="428" r:id="rId12"/>
    <p:sldId id="430" r:id="rId13"/>
    <p:sldId id="435" r:id="rId14"/>
    <p:sldId id="437" r:id="rId15"/>
    <p:sldId id="438" r:id="rId16"/>
    <p:sldId id="436" r:id="rId17"/>
    <p:sldId id="270" r:id="rId18"/>
  </p:sldIdLst>
  <p:sldSz cx="9906000" cy="6858000" type="A4"/>
  <p:notesSz cx="6731000" cy="9856788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0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230"/>
    <p:restoredTop sz="93040"/>
  </p:normalViewPr>
  <p:slideViewPr>
    <p:cSldViewPr snapToGrid="0">
      <p:cViewPr>
        <p:scale>
          <a:sx n="100" d="100"/>
          <a:sy n="100" d="100"/>
        </p:scale>
        <p:origin x="2016" y="137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64663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2108023-9E2A-4C4E-9E32-250058F3312F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0000" y="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47713" y="762000"/>
            <a:ext cx="52832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8200"/>
            <a:ext cx="4953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en-US" noProof="0"/>
              <a:t>Muokkaa tekstin perustyylejä napsauttamalla</a:t>
            </a:r>
          </a:p>
          <a:p>
            <a:pPr lvl="1"/>
            <a:r>
              <a:rPr lang="fi-FI" altLang="en-US" noProof="0"/>
              <a:t>toinen taso</a:t>
            </a:r>
          </a:p>
          <a:p>
            <a:pPr lvl="2"/>
            <a:r>
              <a:rPr lang="fi-FI" altLang="en-US" noProof="0"/>
              <a:t>kolmas taso</a:t>
            </a:r>
          </a:p>
          <a:p>
            <a:pPr lvl="3"/>
            <a:r>
              <a:rPr lang="fi-FI" altLang="en-US" noProof="0"/>
              <a:t>neljäs taso</a:t>
            </a:r>
          </a:p>
          <a:p>
            <a:pPr lvl="4"/>
            <a:r>
              <a:rPr lang="fi-FI" altLang="en-US" noProof="0"/>
              <a:t>viides taso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0000" y="9372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85BFB2-A1E0-5447-9059-A6D58B38E31F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D2F4B67-B8B2-7C40-8369-3007C485CB0A}" type="slidenum">
              <a:rPr lang="fi-FI" altLang="en-US"/>
              <a:pPr>
                <a:spcBef>
                  <a:spcPct val="0"/>
                </a:spcBef>
              </a:pPr>
              <a:t>1</a:t>
            </a:fld>
            <a:endParaRPr lang="fi-FI" alt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378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578A767-8AE4-0B43-98B6-9B10CA3CB551}" type="slidenum">
              <a:rPr lang="fi-FI" altLang="en-US"/>
              <a:pPr>
                <a:spcBef>
                  <a:spcPct val="0"/>
                </a:spcBef>
              </a:pPr>
              <a:t>2</a:t>
            </a:fld>
            <a:endParaRPr lang="fi-FI" alt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967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85BFB2-A1E0-5447-9059-A6D58B38E31F}" type="slidenum">
              <a:rPr lang="fi-FI" altLang="en-US" smtClean="0"/>
              <a:pPr>
                <a:defRPr/>
              </a:pPr>
              <a:t>11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2025818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9468A88-CD31-0B41-8E1F-E2A44C5B593A}" type="slidenum">
              <a:rPr lang="fi-FI" altLang="en-US"/>
              <a:pPr>
                <a:spcBef>
                  <a:spcPct val="0"/>
                </a:spcBef>
              </a:pPr>
              <a:t>17</a:t>
            </a:fld>
            <a:endParaRPr lang="fi-FI" alt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.emf"/><Relationship Id="rId5" Type="http://schemas.openxmlformats.org/officeDocument/2006/relationships/image" Target="../media/image2.jpe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11.emf"/><Relationship Id="rId5" Type="http://schemas.openxmlformats.org/officeDocument/2006/relationships/image" Target="../media/image2.jpeg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12.emf"/><Relationship Id="rId5" Type="http://schemas.openxmlformats.org/officeDocument/2006/relationships/image" Target="../media/image2.jpeg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oleObject" Target="../embeddings/oleObject3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4.emf"/><Relationship Id="rId5" Type="http://schemas.openxmlformats.org/officeDocument/2006/relationships/image" Target="../media/image2.jpeg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5.emf"/><Relationship Id="rId5" Type="http://schemas.openxmlformats.org/officeDocument/2006/relationships/image" Target="../media/image2.jpeg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6.emf"/><Relationship Id="rId5" Type="http://schemas.openxmlformats.org/officeDocument/2006/relationships/image" Target="../media/image2.jpeg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7.emf"/><Relationship Id="rId5" Type="http://schemas.openxmlformats.org/officeDocument/2006/relationships/image" Target="../media/image2.jpeg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8.emf"/><Relationship Id="rId5" Type="http://schemas.openxmlformats.org/officeDocument/2006/relationships/image" Target="../media/image2.jpeg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9.emf"/><Relationship Id="rId5" Type="http://schemas.openxmlformats.org/officeDocument/2006/relationships/image" Target="../media/image2.jpeg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10.emf"/><Relationship Id="rId5" Type="http://schemas.openxmlformats.org/officeDocument/2006/relationships/image" Target="../media/image2.jpeg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3" name="Text Box 7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/>
              <a:t>SGO substations</a:t>
            </a:r>
          </a:p>
        </p:txBody>
      </p:sp>
      <p:sp>
        <p:nvSpPr>
          <p:cNvPr id="4" name="Rectangle 8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53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mtClean="0">
                <a:solidFill>
                  <a:srgbClr val="040393"/>
                </a:solidFill>
              </a:rPr>
              <a:t>Sodankylä Geophysical Observatory</a:t>
            </a:r>
            <a:endParaRPr lang="en-US" altLang="en-US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3048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9DEAE-EA37-494A-910F-B40702DFAFFD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332870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5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/>
              <a:t>SGO substations</a:t>
            </a:r>
          </a:p>
        </p:txBody>
      </p:sp>
      <p:sp>
        <p:nvSpPr>
          <p:cNvPr id="6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69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mtClean="0">
                <a:solidFill>
                  <a:srgbClr val="040393"/>
                </a:solidFill>
              </a:rPr>
              <a:t>Sodankylä Geophysical Observatory</a:t>
            </a:r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54EFD-59B2-7B48-9045-C10825440F1D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361587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5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/>
              <a:t>SGO substations</a:t>
            </a:r>
          </a:p>
        </p:txBody>
      </p:sp>
      <p:sp>
        <p:nvSpPr>
          <p:cNvPr id="6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93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mtClean="0">
                <a:solidFill>
                  <a:srgbClr val="040393"/>
                </a:solidFill>
              </a:rPr>
              <a:t>Sodankylä Geophysical Observatory</a:t>
            </a:r>
            <a:endParaRPr lang="en-US" altLang="en-US" smtClean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97562"/>
          </a:xfrm>
          <a:prstGeom prst="rect">
            <a:avLst/>
          </a:prstGeom>
        </p:spPr>
        <p:txBody>
          <a:bodyPr vert="eaVert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97562"/>
          </a:xfrm>
        </p:spPr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0307F-B3A1-464A-91C4-D26A10DE38DB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967438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5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/>
              <a:t>SGO substations</a:t>
            </a:r>
          </a:p>
        </p:txBody>
      </p:sp>
      <p:sp>
        <p:nvSpPr>
          <p:cNvPr id="6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pic>
        <p:nvPicPr>
          <p:cNvPr id="7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mtClean="0">
                <a:solidFill>
                  <a:srgbClr val="040393"/>
                </a:solidFill>
              </a:rPr>
              <a:t>Sodankylä Geophysical Observatory</a:t>
            </a:r>
            <a:endParaRPr lang="en-US" altLang="en-US" smtClean="0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77" name="Document" r:id="rId4" imgW="2844800" imgH="723900" progId="Word.Document.8">
                  <p:embed/>
                </p:oleObj>
              </mc:Choice>
              <mc:Fallback>
                <p:oleObj name="Document" r:id="rId4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A7817-08E2-BE41-93BA-97874F21676B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36080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5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/>
              <a:t>SGO substations</a:t>
            </a:r>
          </a:p>
        </p:txBody>
      </p:sp>
      <p:sp>
        <p:nvSpPr>
          <p:cNvPr id="6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1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mtClean="0">
                <a:solidFill>
                  <a:srgbClr val="040393"/>
                </a:solidFill>
              </a:rPr>
              <a:t>Sodankylä Geophysical Observatory</a:t>
            </a:r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1CD6D-E114-6249-BEF3-7805DCC52DBA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672525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6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/>
              <a:t>SGO substations</a:t>
            </a:r>
          </a:p>
        </p:txBody>
      </p:sp>
      <p:sp>
        <p:nvSpPr>
          <p:cNvPr id="7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25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mtClean="0">
                <a:solidFill>
                  <a:srgbClr val="040393"/>
                </a:solidFill>
              </a:rPr>
              <a:t>Sodankylä Geophysical Observatory</a:t>
            </a:r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3150" y="1219200"/>
            <a:ext cx="396875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4300" y="1219200"/>
            <a:ext cx="396875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7BA04-9F2F-B545-AE3E-B8F994254790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729379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8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/>
              <a:t>SGO substations</a:t>
            </a:r>
          </a:p>
        </p:txBody>
      </p:sp>
      <p:sp>
        <p:nvSpPr>
          <p:cNvPr id="9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49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mtClean="0">
                <a:solidFill>
                  <a:srgbClr val="040393"/>
                </a:solidFill>
              </a:rPr>
              <a:t>Sodankylä Geophysical Observatory</a:t>
            </a:r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171AE-5868-8E45-B717-4BF166CB78D7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634737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4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/>
              <a:t>SGO substations</a:t>
            </a:r>
          </a:p>
        </p:txBody>
      </p:sp>
      <p:sp>
        <p:nvSpPr>
          <p:cNvPr id="5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73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mtClean="0">
                <a:solidFill>
                  <a:srgbClr val="040393"/>
                </a:solidFill>
              </a:rPr>
              <a:t>Sodankylä Geophysical Observatory</a:t>
            </a:r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98B97-A69D-4141-9378-19534B570596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2938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3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/>
              <a:t>SGO substations</a:t>
            </a:r>
          </a:p>
        </p:txBody>
      </p:sp>
      <p:sp>
        <p:nvSpPr>
          <p:cNvPr id="4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97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mtClean="0">
                <a:solidFill>
                  <a:srgbClr val="040393"/>
                </a:solidFill>
              </a:rPr>
              <a:t>Sodankylä Geophysical Observatory</a:t>
            </a:r>
            <a:endParaRPr lang="en-US" altLang="en-US" smtClean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D9064-7BA2-084F-9FD9-F93DE1578213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283520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6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/>
              <a:t>SGO substations</a:t>
            </a:r>
          </a:p>
        </p:txBody>
      </p:sp>
      <p:sp>
        <p:nvSpPr>
          <p:cNvPr id="7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21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mtClean="0">
                <a:solidFill>
                  <a:srgbClr val="040393"/>
                </a:solidFill>
              </a:rPr>
              <a:t>Sodankylä Geophysical Observatory</a:t>
            </a:r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FF509-3CDB-A943-92A5-F7D8BDDB0DED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663221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6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/>
              <a:t>SGO substations</a:t>
            </a:r>
          </a:p>
        </p:txBody>
      </p:sp>
      <p:sp>
        <p:nvSpPr>
          <p:cNvPr id="7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45" name="Document" r:id="rId3" imgW="2844800" imgH="723900" progId="Word.Document.8">
                  <p:embed/>
                </p:oleObj>
              </mc:Choice>
              <mc:Fallback>
                <p:oleObj name="Document" r:id="rId3" imgW="28448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8"/>
          <p:cNvSpPr txBox="1">
            <a:spLocks noChangeArrowheads="1"/>
          </p:cNvSpPr>
          <p:nvPr userDrawn="1"/>
        </p:nvSpPr>
        <p:spPr bwMode="auto">
          <a:xfrm rot="162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mtClean="0">
                <a:solidFill>
                  <a:srgbClr val="040393"/>
                </a:solidFill>
              </a:rPr>
              <a:t>Sodankylä Geophysical Observatory</a:t>
            </a:r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16.09.2008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VERSIM 2008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6A106-53E5-0C4A-9FCC-982F6FDAFA57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319790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1.emf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3150" y="1219200"/>
            <a:ext cx="80899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3150" y="6248400"/>
            <a:ext cx="1974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i-FI"/>
              <a:t>05.07.2011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i-FI"/>
              <a:t>IUGG 2011 Melbourne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E93A2B2-9765-B54D-A868-E8AACE9B3989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  <p:sp>
        <p:nvSpPr>
          <p:cNvPr id="2" name="Rectangle 89"/>
          <p:cNvSpPr>
            <a:spLocks noChangeArrowheads="1"/>
          </p:cNvSpPr>
          <p:nvPr userDrawn="1"/>
        </p:nvSpPr>
        <p:spPr bwMode="auto">
          <a:xfrm>
            <a:off x="0" y="1373188"/>
            <a:ext cx="838200" cy="5484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sp>
        <p:nvSpPr>
          <p:cNvPr id="1031" name="Text Box 116"/>
          <p:cNvSpPr txBox="1">
            <a:spLocks noChangeArrowheads="1"/>
          </p:cNvSpPr>
          <p:nvPr userDrawn="1"/>
        </p:nvSpPr>
        <p:spPr bwMode="auto">
          <a:xfrm>
            <a:off x="8701088" y="6583363"/>
            <a:ext cx="1204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/>
              <a:t>SGO substations</a:t>
            </a:r>
          </a:p>
        </p:txBody>
      </p:sp>
      <p:sp>
        <p:nvSpPr>
          <p:cNvPr id="1032" name="Rectangle 117"/>
          <p:cNvSpPr>
            <a:spLocks noChangeArrowheads="1"/>
          </p:cNvSpPr>
          <p:nvPr userDrawn="1"/>
        </p:nvSpPr>
        <p:spPr bwMode="auto">
          <a:xfrm rot="16200000" flipH="1">
            <a:off x="5295900" y="-3619500"/>
            <a:ext cx="152400" cy="9067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3D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91436" tIns="45719" rIns="91436" bIns="4571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/>
          </a:p>
        </p:txBody>
      </p:sp>
      <p:graphicFrame>
        <p:nvGraphicFramePr>
          <p:cNvPr id="1033" name="Object 2"/>
          <p:cNvGraphicFramePr>
            <a:graphicFrameLocks noChangeAspect="1"/>
          </p:cNvGraphicFramePr>
          <p:nvPr userDrawn="1"/>
        </p:nvGraphicFramePr>
        <p:xfrm>
          <a:off x="7062788" y="6138863"/>
          <a:ext cx="28432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" name="Document" r:id="rId14" imgW="2844800" imgH="723900" progId="Word.Document.8">
                  <p:embed/>
                </p:oleObj>
              </mc:Choice>
              <mc:Fallback>
                <p:oleObj name="Document" r:id="rId14" imgW="2844800" imgH="7239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6138863"/>
                        <a:ext cx="28432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4" name="Picture 120" descr="vaaka_1"/>
          <p:cNvPicPr preferRelativeResize="0"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2" name="Text Box 118"/>
          <p:cNvSpPr txBox="1">
            <a:spLocks noChangeArrowheads="1"/>
          </p:cNvSpPr>
          <p:nvPr userDrawn="1"/>
        </p:nvSpPr>
        <p:spPr bwMode="auto">
          <a:xfrm rot="-5400000">
            <a:off x="-1945482" y="3548857"/>
            <a:ext cx="465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en-US" smtClean="0">
                <a:solidFill>
                  <a:srgbClr val="040393"/>
                </a:solidFill>
              </a:rPr>
              <a:t>Sodankylä Geophysical Observatory</a:t>
            </a:r>
            <a:endParaRPr lang="en-US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Relationship Id="rId6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jpg"/><Relationship Id="rId12" Type="http://schemas.openxmlformats.org/officeDocument/2006/relationships/image" Target="../media/image70.jpg"/><Relationship Id="rId13" Type="http://schemas.openxmlformats.org/officeDocument/2006/relationships/image" Target="../media/image71.jpg"/><Relationship Id="rId14" Type="http://schemas.openxmlformats.org/officeDocument/2006/relationships/image" Target="../media/image72.jpg"/><Relationship Id="rId15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62.jpg"/><Relationship Id="rId5" Type="http://schemas.openxmlformats.org/officeDocument/2006/relationships/image" Target="../media/image63.jpg"/><Relationship Id="rId6" Type="http://schemas.openxmlformats.org/officeDocument/2006/relationships/image" Target="../media/image64.jpg"/><Relationship Id="rId7" Type="http://schemas.openxmlformats.org/officeDocument/2006/relationships/image" Target="../media/image65.jpg"/><Relationship Id="rId8" Type="http://schemas.openxmlformats.org/officeDocument/2006/relationships/image" Target="../media/image66.jpg"/><Relationship Id="rId9" Type="http://schemas.openxmlformats.org/officeDocument/2006/relationships/image" Target="../media/image67.jpg"/><Relationship Id="rId10" Type="http://schemas.openxmlformats.org/officeDocument/2006/relationships/image" Target="../media/image68.jp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jpg"/><Relationship Id="rId12" Type="http://schemas.openxmlformats.org/officeDocument/2006/relationships/image" Target="../media/image80.jpg"/><Relationship Id="rId13" Type="http://schemas.openxmlformats.org/officeDocument/2006/relationships/image" Target="../media/image81.jpg"/><Relationship Id="rId14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61.jpg"/><Relationship Id="rId4" Type="http://schemas.openxmlformats.org/officeDocument/2006/relationships/image" Target="../media/image74.jpg"/><Relationship Id="rId5" Type="http://schemas.openxmlformats.org/officeDocument/2006/relationships/image" Target="../media/image75.jpg"/><Relationship Id="rId6" Type="http://schemas.openxmlformats.org/officeDocument/2006/relationships/image" Target="../media/image76.jpg"/><Relationship Id="rId7" Type="http://schemas.openxmlformats.org/officeDocument/2006/relationships/image" Target="../media/image51.jpg"/><Relationship Id="rId8" Type="http://schemas.openxmlformats.org/officeDocument/2006/relationships/image" Target="../media/image77.jpg"/><Relationship Id="rId9" Type="http://schemas.openxmlformats.org/officeDocument/2006/relationships/image" Target="../media/image78.jpg"/><Relationship Id="rId10" Type="http://schemas.openxmlformats.org/officeDocument/2006/relationships/image" Target="../media/image7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4" Type="http://schemas.openxmlformats.org/officeDocument/2006/relationships/image" Target="../media/image84.jpg"/><Relationship Id="rId5" Type="http://schemas.openxmlformats.org/officeDocument/2006/relationships/image" Target="../media/image85.jpg"/><Relationship Id="rId6" Type="http://schemas.openxmlformats.org/officeDocument/2006/relationships/image" Target="../media/image86.jpg"/><Relationship Id="rId7" Type="http://schemas.openxmlformats.org/officeDocument/2006/relationships/image" Target="../media/image87.jpg"/><Relationship Id="rId8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8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9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9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hyperlink" Target="http://www.sgo.fi/vlf/" TargetMode="External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jpg"/><Relationship Id="rId12" Type="http://schemas.openxmlformats.org/officeDocument/2006/relationships/image" Target="../media/image31.jpg"/><Relationship Id="rId13" Type="http://schemas.openxmlformats.org/officeDocument/2006/relationships/image" Target="../media/image32.jpg"/><Relationship Id="rId14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6.jpg"/><Relationship Id="rId8" Type="http://schemas.openxmlformats.org/officeDocument/2006/relationships/image" Target="../media/image27.jpg"/><Relationship Id="rId9" Type="http://schemas.openxmlformats.org/officeDocument/2006/relationships/image" Target="../media/image28.jpg"/><Relationship Id="rId10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jpg"/><Relationship Id="rId12" Type="http://schemas.openxmlformats.org/officeDocument/2006/relationships/image" Target="../media/image43.jpg"/><Relationship Id="rId13" Type="http://schemas.openxmlformats.org/officeDocument/2006/relationships/image" Target="../media/image44.jpg"/><Relationship Id="rId14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7" Type="http://schemas.openxmlformats.org/officeDocument/2006/relationships/image" Target="../media/image38.jpg"/><Relationship Id="rId8" Type="http://schemas.openxmlformats.org/officeDocument/2006/relationships/image" Target="../media/image39.jpg"/><Relationship Id="rId9" Type="http://schemas.openxmlformats.org/officeDocument/2006/relationships/image" Target="../media/image40.jpg"/><Relationship Id="rId10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jpg"/><Relationship Id="rId12" Type="http://schemas.openxmlformats.org/officeDocument/2006/relationships/image" Target="../media/image55.jpg"/><Relationship Id="rId13" Type="http://schemas.openxmlformats.org/officeDocument/2006/relationships/image" Target="../media/image56.jpg"/><Relationship Id="rId14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jpg"/><Relationship Id="rId6" Type="http://schemas.openxmlformats.org/officeDocument/2006/relationships/image" Target="../media/image49.jpg"/><Relationship Id="rId7" Type="http://schemas.openxmlformats.org/officeDocument/2006/relationships/image" Target="../media/image50.jpg"/><Relationship Id="rId8" Type="http://schemas.openxmlformats.org/officeDocument/2006/relationships/image" Target="../media/image51.jpg"/><Relationship Id="rId9" Type="http://schemas.openxmlformats.org/officeDocument/2006/relationships/image" Target="../media/image52.jpg"/><Relationship Id="rId10" Type="http://schemas.openxmlformats.org/officeDocument/2006/relationships/image" Target="../media/image5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DSC_239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46856" y="3940724"/>
            <a:ext cx="9412287" cy="175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rgbClr val="FFFFFF"/>
                </a:solidFill>
                <a:latin typeface="Times" charset="0"/>
              </a:rPr>
              <a:t>Banded structures observed during evening and night times</a:t>
            </a:r>
            <a:endParaRPr lang="en-US" altLang="en-US" sz="3600" dirty="0">
              <a:solidFill>
                <a:srgbClr val="FFFFFF"/>
              </a:solidFill>
              <a:latin typeface="Times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33488" y="5217908"/>
            <a:ext cx="7086600" cy="1061448"/>
          </a:xfrm>
        </p:spPr>
        <p:txBody>
          <a:bodyPr/>
          <a:lstStyle/>
          <a:p>
            <a:pPr marL="0" indent="0" algn="ctr" eaLnBrk="1" hangingPunct="1"/>
            <a:r>
              <a:rPr lang="en-GB" altLang="en-US" dirty="0">
                <a:solidFill>
                  <a:schemeClr val="bg1"/>
                </a:solidFill>
                <a:latin typeface="Times" charset="0"/>
              </a:rPr>
              <a:t>J. </a:t>
            </a:r>
            <a:r>
              <a:rPr lang="en-GB" altLang="en-US" dirty="0" err="1" smtClean="0">
                <a:solidFill>
                  <a:schemeClr val="bg1"/>
                </a:solidFill>
                <a:latin typeface="Times" charset="0"/>
              </a:rPr>
              <a:t>Manninen</a:t>
            </a:r>
            <a:r>
              <a:rPr lang="en-GB" altLang="en-US" dirty="0">
                <a:solidFill>
                  <a:schemeClr val="bg1"/>
                </a:solidFill>
                <a:latin typeface="Times" charset="0"/>
              </a:rPr>
              <a:t>,</a:t>
            </a:r>
            <a:r>
              <a:rPr lang="en-GB" altLang="en-US" dirty="0" smtClean="0">
                <a:solidFill>
                  <a:schemeClr val="bg1"/>
                </a:solidFill>
                <a:latin typeface="Times" charset="0"/>
              </a:rPr>
              <a:t> T. </a:t>
            </a:r>
            <a:r>
              <a:rPr lang="en-GB" altLang="en-US" dirty="0" err="1" smtClean="0">
                <a:solidFill>
                  <a:schemeClr val="bg1"/>
                </a:solidFill>
                <a:latin typeface="Times" charset="0"/>
              </a:rPr>
              <a:t>Turunen</a:t>
            </a:r>
            <a:r>
              <a:rPr lang="en-GB" altLang="en-US" dirty="0" smtClean="0">
                <a:solidFill>
                  <a:schemeClr val="bg1"/>
                </a:solidFill>
                <a:latin typeface="Times" charset="0"/>
              </a:rPr>
              <a:t>, N.G. </a:t>
            </a:r>
            <a:r>
              <a:rPr lang="en-GB" altLang="en-US" dirty="0" err="1" smtClean="0">
                <a:solidFill>
                  <a:schemeClr val="bg1"/>
                </a:solidFill>
                <a:latin typeface="Times" charset="0"/>
              </a:rPr>
              <a:t>Kleimenova</a:t>
            </a:r>
            <a:r>
              <a:rPr lang="en-GB" altLang="en-US" dirty="0" smtClean="0">
                <a:solidFill>
                  <a:schemeClr val="bg1"/>
                </a:solidFill>
                <a:latin typeface="Times" charset="0"/>
              </a:rPr>
              <a:t>, A. </a:t>
            </a:r>
            <a:r>
              <a:rPr lang="en-GB" altLang="en-US" dirty="0" err="1" smtClean="0">
                <a:solidFill>
                  <a:schemeClr val="bg1"/>
                </a:solidFill>
                <a:latin typeface="Times" charset="0"/>
              </a:rPr>
              <a:t>Kozlovsky</a:t>
            </a:r>
            <a:r>
              <a:rPr lang="en-GB" altLang="en-US" dirty="0" smtClean="0">
                <a:solidFill>
                  <a:schemeClr val="bg1"/>
                </a:solidFill>
                <a:latin typeface="Times" charset="0"/>
              </a:rPr>
              <a:t>, and A. </a:t>
            </a:r>
            <a:r>
              <a:rPr lang="en-GB" altLang="en-US" dirty="0" err="1" smtClean="0">
                <a:solidFill>
                  <a:schemeClr val="bg1"/>
                </a:solidFill>
                <a:latin typeface="Times" charset="0"/>
              </a:rPr>
              <a:t>Yahnin</a:t>
            </a:r>
            <a:endParaRPr lang="en-GB" altLang="en-US" dirty="0">
              <a:solidFill>
                <a:schemeClr val="bg1"/>
              </a:solidFill>
              <a:latin typeface="Times" charset="0"/>
            </a:endParaRPr>
          </a:p>
        </p:txBody>
      </p:sp>
      <p:pic>
        <p:nvPicPr>
          <p:cNvPr id="5" name="Picture 4" descr="oulun-yliopisto_logo_eng_rgb10_we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9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1656080" y="274638"/>
            <a:ext cx="6532880" cy="71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Times" charset="0"/>
                <a:ea typeface="Times" charset="0"/>
                <a:cs typeface="Times" charset="0"/>
              </a:rPr>
              <a:t>Late evening banded structures </a:t>
            </a:r>
            <a:endParaRPr lang="en-US" altLang="en-US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3" name="Picture 12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38770" y="1019618"/>
            <a:ext cx="3241548" cy="5838126"/>
            <a:chOff x="847970" y="1019618"/>
            <a:chExt cx="3241548" cy="583812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970" y="5394704"/>
              <a:ext cx="3241548" cy="146304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970" y="3931664"/>
              <a:ext cx="3241548" cy="14630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970" y="2460318"/>
              <a:ext cx="3241548" cy="14630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970" y="1019618"/>
              <a:ext cx="3241548" cy="1463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279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oulun-yliopisto_logo_eng_rgb10_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16.09.2008</a:t>
            </a:r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VERSIM 2008</a:t>
            </a:r>
            <a:endParaRPr lang="fi-FI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656080" y="274638"/>
            <a:ext cx="653288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 smtClean="0">
                <a:latin typeface="Times" charset="0"/>
                <a:ea typeface="Times" charset="0"/>
                <a:cs typeface="Times" charset="0"/>
              </a:rPr>
              <a:t>Left-hand polarized </a:t>
            </a:r>
            <a:r>
              <a:rPr lang="en-US" altLang="en-US" kern="0" dirty="0" smtClean="0">
                <a:latin typeface="Times" charset="0"/>
                <a:ea typeface="Times" charset="0"/>
                <a:cs typeface="Times" charset="0"/>
              </a:rPr>
              <a:t>power, 12 events</a:t>
            </a:r>
            <a:endParaRPr lang="en-US" altLang="en-US" kern="0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01" y="1019076"/>
            <a:ext cx="3241548" cy="1458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25" y="1019076"/>
            <a:ext cx="3241548" cy="146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452" y="1019076"/>
            <a:ext cx="3241548" cy="1458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01" y="2474268"/>
            <a:ext cx="3241548" cy="1463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158" y="2474268"/>
            <a:ext cx="3241548" cy="1463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16" y="2474268"/>
            <a:ext cx="3241548" cy="14584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01" y="3937508"/>
            <a:ext cx="3241548" cy="14584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931" y="3932936"/>
            <a:ext cx="3241548" cy="14630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464" y="3937508"/>
            <a:ext cx="3241548" cy="14584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01" y="5394960"/>
            <a:ext cx="3241548" cy="146304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25" y="5394960"/>
            <a:ext cx="3241548" cy="14630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452" y="5399532"/>
            <a:ext cx="3241548" cy="145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1656080" y="274638"/>
            <a:ext cx="6532880" cy="71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Times" charset="0"/>
                <a:ea typeface="Times" charset="0"/>
                <a:cs typeface="Times" charset="0"/>
              </a:rPr>
              <a:t>Relation to magnetic activity</a:t>
            </a:r>
            <a:endParaRPr lang="en-US" altLang="en-US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3" name="Picture 12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9" y="1064443"/>
            <a:ext cx="3241548" cy="1463040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25" y="2527483"/>
            <a:ext cx="3247200" cy="144000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25" y="3974162"/>
            <a:ext cx="3247200" cy="144000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25" y="5415704"/>
            <a:ext cx="3247200" cy="144000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1433411" y="1054577"/>
            <a:ext cx="0" cy="5836086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042" y="1065984"/>
            <a:ext cx="3240000" cy="1461499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378" y="2527483"/>
            <a:ext cx="3247200" cy="1440000"/>
          </a:xfrm>
          <a:prstGeom prst="rect">
            <a:avLst/>
          </a:prstGeom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378" y="3969474"/>
            <a:ext cx="3247200" cy="1440000"/>
          </a:xfrm>
          <a:prstGeom prst="rect">
            <a:avLst/>
          </a:prstGeom>
        </p:spPr>
      </p:pic>
      <p:pic>
        <p:nvPicPr>
          <p:cNvPr id="20" name="Picture 19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378" y="5409474"/>
            <a:ext cx="3247200" cy="144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836" y="1065984"/>
            <a:ext cx="3240000" cy="1461499"/>
          </a:xfrm>
          <a:prstGeom prst="rect">
            <a:avLst/>
          </a:prstGeom>
        </p:spPr>
      </p:pic>
      <p:pic>
        <p:nvPicPr>
          <p:cNvPr id="22" name="Picture 21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657" y="2527483"/>
            <a:ext cx="3247200" cy="1440000"/>
          </a:xfrm>
          <a:prstGeom prst="rect">
            <a:avLst/>
          </a:prstGeom>
        </p:spPr>
      </p:pic>
      <p:pic>
        <p:nvPicPr>
          <p:cNvPr id="23" name="Picture 22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657" y="3969474"/>
            <a:ext cx="3247200" cy="1440000"/>
          </a:xfrm>
          <a:prstGeom prst="rect">
            <a:avLst/>
          </a:prstGeom>
        </p:spPr>
      </p:pic>
      <p:pic>
        <p:nvPicPr>
          <p:cNvPr id="24" name="Picture 23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657" y="5409474"/>
            <a:ext cx="3247200" cy="1440000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V="1">
            <a:off x="3976550" y="1054577"/>
            <a:ext cx="0" cy="5836086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598288" y="1054577"/>
            <a:ext cx="0" cy="5836086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599168" y="1054577"/>
            <a:ext cx="0" cy="5836086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21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1656080" y="274638"/>
            <a:ext cx="6532880" cy="71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err="1" smtClean="0">
                <a:latin typeface="Times" charset="0"/>
                <a:ea typeface="Times" charset="0"/>
                <a:cs typeface="Times" charset="0"/>
              </a:rPr>
              <a:t>Ionosonde</a:t>
            </a:r>
            <a:r>
              <a:rPr lang="en-US" altLang="en-US" dirty="0" smtClean="0">
                <a:latin typeface="Times" charset="0"/>
                <a:ea typeface="Times" charset="0"/>
                <a:cs typeface="Times" charset="0"/>
              </a:rPr>
              <a:t> observations</a:t>
            </a:r>
            <a:endParaRPr lang="en-US" altLang="en-US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3" name="Picture 12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086" y="985837"/>
            <a:ext cx="4140000" cy="2945554"/>
            <a:chOff x="281993" y="905152"/>
            <a:chExt cx="4140000" cy="29455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93" y="905152"/>
              <a:ext cx="4140000" cy="152281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93" y="2429152"/>
              <a:ext cx="4140000" cy="1421554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5766000" y="974516"/>
            <a:ext cx="4140000" cy="3028595"/>
            <a:chOff x="312631" y="3835670"/>
            <a:chExt cx="4140000" cy="302859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631" y="3835670"/>
              <a:ext cx="4140000" cy="155786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631" y="5392081"/>
              <a:ext cx="4140000" cy="1472184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2926199" y="3945903"/>
            <a:ext cx="4140000" cy="2922427"/>
            <a:chOff x="5301848" y="2741733"/>
            <a:chExt cx="4140000" cy="29224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1848" y="2741733"/>
              <a:ext cx="4140000" cy="151892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1848" y="4265975"/>
              <a:ext cx="4140000" cy="1398185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9290050" y="1156446"/>
            <a:ext cx="313765" cy="264458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015318" y="4104367"/>
            <a:ext cx="744069" cy="260123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081618" y="1178184"/>
            <a:ext cx="744069" cy="260123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9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1656080" y="274638"/>
            <a:ext cx="7500620" cy="71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Times" charset="0"/>
                <a:ea typeface="Times" charset="0"/>
                <a:cs typeface="Times" charset="0"/>
              </a:rPr>
              <a:t>Ionospheric Alfven </a:t>
            </a:r>
            <a:r>
              <a:rPr lang="en-US" altLang="en-US" dirty="0" smtClean="0">
                <a:latin typeface="Times" charset="0"/>
                <a:ea typeface="Times" charset="0"/>
                <a:cs typeface="Times" charset="0"/>
              </a:rPr>
              <a:t>Resonator 16 Sep 2016 </a:t>
            </a:r>
            <a:endParaRPr lang="en-US" altLang="en-US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3" name="Picture 12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9906000" cy="582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1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1656080" y="274638"/>
            <a:ext cx="7500620" cy="71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Times" charset="0"/>
                <a:ea typeface="Times" charset="0"/>
                <a:cs typeface="Times" charset="0"/>
              </a:rPr>
              <a:t>Ionospheric </a:t>
            </a:r>
            <a:r>
              <a:rPr lang="en-US" altLang="en-US" smtClean="0">
                <a:latin typeface="Times" charset="0"/>
                <a:ea typeface="Times" charset="0"/>
                <a:cs typeface="Times" charset="0"/>
              </a:rPr>
              <a:t>Alfven </a:t>
            </a:r>
            <a:r>
              <a:rPr lang="en-US" altLang="en-US" smtClean="0">
                <a:latin typeface="Times" charset="0"/>
                <a:ea typeface="Times" charset="0"/>
                <a:cs typeface="Times" charset="0"/>
              </a:rPr>
              <a:t>Resonator 24 Mar 2017 </a:t>
            </a:r>
            <a:endParaRPr lang="en-US" altLang="en-US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3" name="Picture 12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300"/>
            <a:ext cx="9906000" cy="583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9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1656080" y="274638"/>
            <a:ext cx="7500620" cy="71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Times" charset="0"/>
                <a:ea typeface="Times" charset="0"/>
                <a:cs typeface="Times" charset="0"/>
              </a:rPr>
              <a:t>Ionospheric Alfven </a:t>
            </a:r>
            <a:r>
              <a:rPr lang="en-US" altLang="en-US" dirty="0" smtClean="0">
                <a:latin typeface="Times" charset="0"/>
                <a:ea typeface="Times" charset="0"/>
                <a:cs typeface="Times" charset="0"/>
              </a:rPr>
              <a:t>Resonator 7 Mar 2018 </a:t>
            </a:r>
            <a:endParaRPr lang="en-US" altLang="en-US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3" name="Picture 12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4100"/>
            <a:ext cx="9906000" cy="580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6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1295400"/>
            <a:ext cx="32924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81" name="Text Box 5"/>
          <p:cNvSpPr txBox="1">
            <a:spLocks noChangeArrowheads="1"/>
          </p:cNvSpPr>
          <p:nvPr/>
        </p:nvSpPr>
        <p:spPr bwMode="auto">
          <a:xfrm>
            <a:off x="1600200" y="5448300"/>
            <a:ext cx="462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5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THANK YOU!</a:t>
            </a:r>
            <a:endParaRPr lang="en-US" sz="5400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40963" name="Rectangle 6"/>
          <p:cNvSpPr>
            <a:spLocks noChangeArrowheads="1"/>
          </p:cNvSpPr>
          <p:nvPr/>
        </p:nvSpPr>
        <p:spPr bwMode="auto">
          <a:xfrm>
            <a:off x="1647825" y="1106488"/>
            <a:ext cx="4676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charset="0"/>
            </a:endParaRPr>
          </a:p>
        </p:txBody>
      </p:sp>
      <p:sp>
        <p:nvSpPr>
          <p:cNvPr id="40964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0"/>
            <a:ext cx="83820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latin typeface="Times" charset="0"/>
              </a:rPr>
              <a:t>Conclusion</a:t>
            </a:r>
          </a:p>
        </p:txBody>
      </p:sp>
      <p:sp>
        <p:nvSpPr>
          <p:cNvPr id="40965" name="Rectangle 3"/>
          <p:cNvSpPr txBox="1">
            <a:spLocks noChangeArrowheads="1"/>
          </p:cNvSpPr>
          <p:nvPr/>
        </p:nvSpPr>
        <p:spPr bwMode="auto">
          <a:xfrm>
            <a:off x="946150" y="1601788"/>
            <a:ext cx="5666406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1" tIns="45716" rIns="91431" bIns="45716"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400" dirty="0" smtClean="0">
                <a:latin typeface="Times" charset="0"/>
              </a:rPr>
              <a:t>Several </a:t>
            </a:r>
            <a:r>
              <a:rPr lang="en-GB" altLang="en-US" sz="2400" dirty="0">
                <a:latin typeface="Times" charset="0"/>
              </a:rPr>
              <a:t>examples of </a:t>
            </a:r>
            <a:r>
              <a:rPr lang="en-GB" altLang="en-US" sz="2400" dirty="0" smtClean="0">
                <a:latin typeface="Times" charset="0"/>
              </a:rPr>
              <a:t>late evening banded structures </a:t>
            </a:r>
            <a:r>
              <a:rPr lang="en-GB" altLang="en-US" sz="2400" dirty="0">
                <a:latin typeface="Times" charset="0"/>
              </a:rPr>
              <a:t>have been </a:t>
            </a:r>
            <a:r>
              <a:rPr lang="en-GB" altLang="en-US" sz="2400" dirty="0" smtClean="0">
                <a:latin typeface="Times" charset="0"/>
              </a:rPr>
              <a:t>shown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400" dirty="0" smtClean="0">
                <a:latin typeface="Times" charset="0"/>
              </a:rPr>
              <a:t>Altogether 293 events since 2006 in KAN data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400" dirty="0" smtClean="0">
                <a:latin typeface="Times" charset="0"/>
              </a:rPr>
              <a:t>Some correlation with </a:t>
            </a:r>
            <a:r>
              <a:rPr lang="en-GB" altLang="en-US" sz="2400" dirty="0" err="1" smtClean="0">
                <a:latin typeface="Times" charset="0"/>
              </a:rPr>
              <a:t>ionosonde</a:t>
            </a:r>
            <a:r>
              <a:rPr lang="en-GB" altLang="en-US" sz="2400" dirty="0" smtClean="0">
                <a:latin typeface="Times" charset="0"/>
              </a:rPr>
              <a:t> data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400" smtClean="0">
                <a:latin typeface="Times" charset="0"/>
              </a:rPr>
              <a:t>No correlation with IAR</a:t>
            </a:r>
            <a:endParaRPr lang="en-GB" altLang="en-US" sz="2400" dirty="0">
              <a:latin typeface="Times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Char char="•"/>
            </a:pPr>
            <a:r>
              <a:rPr lang="en-GB" altLang="en-US" sz="2400" dirty="0" smtClean="0">
                <a:latin typeface="Times" charset="0"/>
                <a:hlinkClick r:id="rId4"/>
              </a:rPr>
              <a:t>www.sgo.fi/pub_vlf</a:t>
            </a:r>
            <a:r>
              <a:rPr lang="en-GB" altLang="en-US" sz="2400" dirty="0">
                <a:latin typeface="Times" charset="0"/>
                <a:hlinkClick r:id="rId4"/>
              </a:rPr>
              <a:t>/</a:t>
            </a:r>
            <a:endParaRPr lang="en-GB" altLang="en-US" sz="2400" dirty="0">
              <a:latin typeface="Times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GB" altLang="en-US" sz="2400" dirty="0">
              <a:latin typeface="Times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Char char="•"/>
            </a:pPr>
            <a:endParaRPr lang="en-GB" altLang="en-US" sz="2400" dirty="0">
              <a:latin typeface="Times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Char char="•"/>
            </a:pPr>
            <a:endParaRPr lang="en-GB" altLang="en-US" sz="2400" dirty="0">
              <a:latin typeface="Times" charset="0"/>
            </a:endParaRPr>
          </a:p>
        </p:txBody>
      </p:sp>
      <p:pic>
        <p:nvPicPr>
          <p:cNvPr id="11" name="Picture 10" descr="oulun-yliopisto_logo_eng_rgb10_we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073150" y="6400800"/>
            <a:ext cx="1974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400" dirty="0" smtClean="0">
                <a:latin typeface="Times New Roman" charset="0"/>
              </a:rPr>
              <a:t>20 Mar 2018</a:t>
            </a:r>
            <a:endParaRPr lang="en-GB" altLang="en-US" sz="1400" dirty="0">
              <a:latin typeface="Times New Roman" charset="0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33655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fi-FI" altLang="en-US" sz="1400" dirty="0" smtClean="0">
                <a:latin typeface="Times New Roman" charset="0"/>
              </a:rPr>
              <a:t>8</a:t>
            </a:r>
            <a:r>
              <a:rPr lang="fi-FI" altLang="en-US" sz="1400" baseline="30000" dirty="0" smtClean="0">
                <a:latin typeface="Times New Roman" charset="0"/>
              </a:rPr>
              <a:t>th</a:t>
            </a:r>
            <a:r>
              <a:rPr lang="fi-FI" altLang="en-US" sz="1400" dirty="0" smtClean="0">
                <a:latin typeface="Times New Roman" charset="0"/>
              </a:rPr>
              <a:t> VERSIM Workshop, </a:t>
            </a:r>
            <a:r>
              <a:rPr lang="fi-FI" altLang="en-US" sz="1400" dirty="0" err="1" smtClean="0">
                <a:latin typeface="Times New Roman" charset="0"/>
              </a:rPr>
              <a:t>Apatity</a:t>
            </a:r>
            <a:r>
              <a:rPr lang="fi-FI" altLang="en-US" sz="1400" dirty="0" smtClean="0">
                <a:latin typeface="Times New Roman" charset="0"/>
              </a:rPr>
              <a:t>, </a:t>
            </a:r>
            <a:r>
              <a:rPr lang="fi-FI" altLang="en-US" sz="1400" dirty="0" err="1" smtClean="0">
                <a:latin typeface="Times New Roman" charset="0"/>
              </a:rPr>
              <a:t>Russia</a:t>
            </a:r>
            <a:endParaRPr lang="fi-FI" altLang="en-US" sz="1400" dirty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306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306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825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181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9788" y="304800"/>
            <a:ext cx="9034462" cy="6096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dirty="0">
                <a:latin typeface="Times New Roman" charset="0"/>
              </a:rPr>
              <a:t>SGO ELF-VLF station in 2006, 2007, 2008, 2011 - </a:t>
            </a:r>
            <a:r>
              <a:rPr lang="en-US" altLang="en-US" sz="2800" dirty="0" smtClean="0">
                <a:latin typeface="Times New Roman" charset="0"/>
              </a:rPr>
              <a:t>2018</a:t>
            </a:r>
            <a:endParaRPr lang="en-US" altLang="en-US" sz="2800" dirty="0">
              <a:latin typeface="Times New Roman" charset="0"/>
            </a:endParaRPr>
          </a:p>
        </p:txBody>
      </p:sp>
      <p:pic>
        <p:nvPicPr>
          <p:cNvPr id="19458" name="Picture 1" descr="DSC_23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74725"/>
            <a:ext cx="9067800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7004815" y="4364707"/>
            <a:ext cx="200567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rgbClr val="FFFF00"/>
                </a:solidFill>
                <a:latin typeface="Times New Roman" charset="0"/>
              </a:rPr>
              <a:t>VLF100aT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solidFill>
                <a:srgbClr val="FFFF00"/>
              </a:solidFill>
              <a:latin typeface="Times New Roman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rgbClr val="FFFF00"/>
                </a:solidFill>
                <a:latin typeface="Times New Roman" charset="0"/>
              </a:rPr>
              <a:t>0.2 – 39.1 </a:t>
            </a:r>
            <a:r>
              <a:rPr lang="en-US" altLang="en-US" sz="2400" dirty="0" smtClean="0">
                <a:solidFill>
                  <a:srgbClr val="FFFF00"/>
                </a:solidFill>
                <a:latin typeface="Times New Roman" charset="0"/>
              </a:rPr>
              <a:t>kHz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solidFill>
                <a:srgbClr val="FFFF00"/>
              </a:solidFill>
              <a:latin typeface="Times New Roman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 smtClean="0">
                <a:solidFill>
                  <a:srgbClr val="FFFF00"/>
                </a:solidFill>
                <a:latin typeface="Times New Roman" charset="0"/>
              </a:rPr>
              <a:t>10</a:t>
            </a:r>
            <a:r>
              <a:rPr lang="en-US" altLang="en-US" sz="2400" baseline="30000" dirty="0" smtClean="0">
                <a:solidFill>
                  <a:srgbClr val="FFFF00"/>
                </a:solidFill>
                <a:latin typeface="Times New Roman" charset="0"/>
              </a:rPr>
              <a:t>-14</a:t>
            </a:r>
            <a:r>
              <a:rPr lang="en-US" altLang="en-US" sz="2400" dirty="0" smtClean="0">
                <a:solidFill>
                  <a:srgbClr val="FFFF00"/>
                </a:solidFill>
                <a:latin typeface="Times New Roman" charset="0"/>
              </a:rPr>
              <a:t> nT</a:t>
            </a:r>
            <a:r>
              <a:rPr lang="en-US" altLang="en-US" sz="2400" baseline="30000" dirty="0" smtClean="0">
                <a:solidFill>
                  <a:srgbClr val="FFFF00"/>
                </a:solidFill>
                <a:latin typeface="Times New Roman" charset="0"/>
              </a:rPr>
              <a:t>2</a:t>
            </a:r>
            <a:r>
              <a:rPr lang="en-US" altLang="en-US" sz="2400" dirty="0" smtClean="0">
                <a:solidFill>
                  <a:srgbClr val="FFFF00"/>
                </a:solidFill>
                <a:latin typeface="Times New Roman" charset="0"/>
              </a:rPr>
              <a:t>/Hz</a:t>
            </a:r>
            <a:endParaRPr lang="en-US" altLang="en-US" sz="2400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5" name="Picture 4" descr="oulun-yliopisto_logo_eng_rgb10_we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6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055"/>
            <a:ext cx="9915180" cy="6876465"/>
          </a:xfrm>
          <a:prstGeom prst="rect">
            <a:avLst/>
          </a:prstGeom>
        </p:spPr>
      </p:pic>
      <p:pic>
        <p:nvPicPr>
          <p:cNvPr id="7" name="Picture 6" descr="oulun-yliopisto_logo_eng_rgb10_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7269018" y="461818"/>
            <a:ext cx="1487055" cy="905164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9116291" y="1597891"/>
            <a:ext cx="83127" cy="2909454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146473" y="98829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938114" y="553827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10 m</a:t>
            </a:r>
            <a:endParaRPr lang="en-US" sz="1600"/>
          </a:p>
        </p:txBody>
      </p:sp>
      <p:sp>
        <p:nvSpPr>
          <p:cNvPr id="11" name="TextBox 10"/>
          <p:cNvSpPr txBox="1"/>
          <p:nvPr/>
        </p:nvSpPr>
        <p:spPr>
          <a:xfrm>
            <a:off x="9199418" y="252875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10 m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97399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4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669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latin typeface="Times" charset="0"/>
              </a:rPr>
              <a:t>Some facts about Kannuslehto</a:t>
            </a:r>
          </a:p>
        </p:txBody>
      </p:sp>
      <p:sp>
        <p:nvSpPr>
          <p:cNvPr id="24578" name="Content Placeholder 5"/>
          <p:cNvSpPr>
            <a:spLocks noGrp="1"/>
          </p:cNvSpPr>
          <p:nvPr>
            <p:ph idx="1"/>
          </p:nvPr>
        </p:nvSpPr>
        <p:spPr>
          <a:xfrm>
            <a:off x="1073150" y="990598"/>
            <a:ext cx="8337550" cy="221922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altLang="en-US" sz="2400" dirty="0" err="1">
                <a:latin typeface="Times" charset="0"/>
              </a:rPr>
              <a:t>Kannuslehto</a:t>
            </a:r>
            <a:r>
              <a:rPr lang="en-US" altLang="en-US" sz="2400" dirty="0">
                <a:latin typeface="Times" charset="0"/>
              </a:rPr>
              <a:t> CGM:   +64.31°; 119.66°;  L = </a:t>
            </a:r>
            <a:r>
              <a:rPr lang="en-US" altLang="en-US" sz="2400" dirty="0" smtClean="0">
                <a:latin typeface="Times" charset="0"/>
              </a:rPr>
              <a:t>5.5</a:t>
            </a:r>
            <a:endParaRPr lang="en-US" altLang="en-US" sz="2400" dirty="0">
              <a:latin typeface="Times" charset="0"/>
            </a:endParaRPr>
          </a:p>
          <a:p>
            <a:pPr marL="857250" lvl="1" indent="-457200">
              <a:buFont typeface="Wingdings" charset="2"/>
              <a:buChar char="Ø"/>
            </a:pPr>
            <a:r>
              <a:rPr lang="en-US" altLang="en-US" sz="2000" dirty="0">
                <a:latin typeface="Times" charset="0"/>
              </a:rPr>
              <a:t>electron </a:t>
            </a:r>
            <a:r>
              <a:rPr lang="en-US" altLang="en-US" sz="2000" dirty="0" err="1">
                <a:latin typeface="Times" charset="0"/>
              </a:rPr>
              <a:t>gyrofrequency</a:t>
            </a:r>
            <a:r>
              <a:rPr lang="en-US" altLang="en-US" sz="2000" dirty="0">
                <a:latin typeface="Times" charset="0"/>
              </a:rPr>
              <a:t> at the equator </a:t>
            </a:r>
            <a:r>
              <a:rPr lang="en-US" altLang="en-US" sz="2000" dirty="0" err="1">
                <a:latin typeface="Times" charset="0"/>
              </a:rPr>
              <a:t>f</a:t>
            </a:r>
            <a:r>
              <a:rPr lang="en-US" altLang="en-US" sz="2000" baseline="-25000" dirty="0" err="1">
                <a:latin typeface="Times" charset="0"/>
              </a:rPr>
              <a:t>ce</a:t>
            </a:r>
            <a:r>
              <a:rPr lang="en-US" altLang="en-US" sz="2000" dirty="0">
                <a:latin typeface="Times" charset="0"/>
              </a:rPr>
              <a:t> ≈ </a:t>
            </a:r>
            <a:r>
              <a:rPr lang="en-US" altLang="en-US" sz="2000" dirty="0" smtClean="0">
                <a:latin typeface="Times" charset="0"/>
              </a:rPr>
              <a:t>5.2 kHz </a:t>
            </a:r>
            <a:r>
              <a:rPr lang="en-US" altLang="en-US" sz="2000" dirty="0">
                <a:latin typeface="Times" charset="0"/>
              </a:rPr>
              <a:t>-&gt; </a:t>
            </a:r>
            <a:r>
              <a:rPr lang="en-US" altLang="en-US" sz="2000" dirty="0" err="1">
                <a:latin typeface="Times" charset="0"/>
              </a:rPr>
              <a:t>f</a:t>
            </a:r>
            <a:r>
              <a:rPr lang="en-US" altLang="en-US" sz="2000" baseline="-25000" dirty="0" err="1">
                <a:latin typeface="Times" charset="0"/>
              </a:rPr>
              <a:t>ce</a:t>
            </a:r>
            <a:r>
              <a:rPr lang="en-US" altLang="en-US" sz="2000" baseline="-25000" dirty="0">
                <a:latin typeface="Times" charset="0"/>
              </a:rPr>
              <a:t> </a:t>
            </a:r>
            <a:r>
              <a:rPr lang="en-US" altLang="en-US" sz="2000" dirty="0" smtClean="0">
                <a:latin typeface="Times" charset="0"/>
              </a:rPr>
              <a:t>/2 </a:t>
            </a:r>
            <a:r>
              <a:rPr lang="en-US" altLang="en-US" sz="2000" dirty="0">
                <a:latin typeface="Times" charset="0"/>
              </a:rPr>
              <a:t>≈ </a:t>
            </a:r>
            <a:r>
              <a:rPr lang="en-US" altLang="en-US" sz="2000" dirty="0" smtClean="0">
                <a:latin typeface="Times" charset="0"/>
              </a:rPr>
              <a:t>2.6 kHz</a:t>
            </a:r>
            <a:r>
              <a:rPr lang="en-US" altLang="en-US" sz="2000" dirty="0">
                <a:latin typeface="Times" charset="0"/>
              </a:rPr>
              <a:t/>
            </a:r>
            <a:br>
              <a:rPr lang="en-US" altLang="en-US" sz="2000" dirty="0">
                <a:latin typeface="Times" charset="0"/>
              </a:rPr>
            </a:br>
            <a:endParaRPr lang="en-US" altLang="en-US" sz="2000" dirty="0">
              <a:latin typeface="Times" charset="0"/>
            </a:endParaRPr>
          </a:p>
        </p:txBody>
      </p:sp>
      <p:pic>
        <p:nvPicPr>
          <p:cNvPr id="8" name="Picture 7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37211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fi-FI" altLang="en-US" sz="1400" dirty="0" smtClean="0">
                <a:latin typeface="Times New Roman" charset="0"/>
              </a:rPr>
              <a:t>32</a:t>
            </a:r>
            <a:r>
              <a:rPr lang="fi-FI" altLang="en-US" sz="1400" baseline="30000" dirty="0" smtClean="0">
                <a:latin typeface="Times New Roman" charset="0"/>
              </a:rPr>
              <a:t>nd</a:t>
            </a:r>
            <a:r>
              <a:rPr lang="fi-FI" altLang="en-US" sz="1400" dirty="0" smtClean="0">
                <a:latin typeface="Times New Roman" charset="0"/>
              </a:rPr>
              <a:t> URSI GASS, Montreal, 19-26 August 2017</a:t>
            </a:r>
            <a:endParaRPr lang="fi-FI" altLang="en-US" sz="1400" dirty="0">
              <a:latin typeface="Times New Roman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43742" y="1847843"/>
            <a:ext cx="6680209" cy="5010157"/>
            <a:chOff x="787400" y="0"/>
            <a:chExt cx="9144000" cy="6858000"/>
          </a:xfrm>
        </p:grpSpPr>
        <p:pic>
          <p:nvPicPr>
            <p:cNvPr id="11" name="Picture 3" descr="Presentation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0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Arrow Connector 11"/>
            <p:cNvCxnSpPr>
              <a:cxnSpLocks noChangeShapeType="1"/>
            </p:cNvCxnSpPr>
            <p:nvPr/>
          </p:nvCxnSpPr>
          <p:spPr bwMode="auto">
            <a:xfrm>
              <a:off x="4754563" y="1479550"/>
              <a:ext cx="1920875" cy="5378450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>
              <a:off x="4597400" y="4135438"/>
              <a:ext cx="99695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2400" b="1">
                  <a:latin typeface="Times New Roman" charset="0"/>
                </a:rPr>
                <a:t>45 km</a:t>
              </a:r>
            </a:p>
          </p:txBody>
        </p:sp>
        <p:cxnSp>
          <p:nvCxnSpPr>
            <p:cNvPr id="14" name="Straight Arrow Connector 13"/>
            <p:cNvCxnSpPr>
              <a:cxnSpLocks noChangeShapeType="1"/>
            </p:cNvCxnSpPr>
            <p:nvPr/>
          </p:nvCxnSpPr>
          <p:spPr bwMode="auto">
            <a:xfrm flipH="1">
              <a:off x="4702175" y="1500188"/>
              <a:ext cx="52388" cy="118745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TextBox 9"/>
            <p:cNvSpPr txBox="1">
              <a:spLocks noChangeArrowheads="1"/>
            </p:cNvSpPr>
            <p:nvPr/>
          </p:nvSpPr>
          <p:spPr bwMode="auto">
            <a:xfrm>
              <a:off x="3709988" y="1843088"/>
              <a:ext cx="842962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2400" b="1">
                  <a:latin typeface="Times New Roman" charset="0"/>
                </a:rPr>
                <a:t>9 km</a:t>
              </a:r>
            </a:p>
          </p:txBody>
        </p:sp>
        <p:sp>
          <p:nvSpPr>
            <p:cNvPr id="16" name="TextBox 10"/>
            <p:cNvSpPr txBox="1">
              <a:spLocks noChangeArrowheads="1"/>
            </p:cNvSpPr>
            <p:nvPr/>
          </p:nvSpPr>
          <p:spPr bwMode="auto">
            <a:xfrm>
              <a:off x="2424113" y="2414588"/>
              <a:ext cx="203517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ill San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800" b="1">
                  <a:latin typeface="Times New Roman" charset="0"/>
                </a:rPr>
                <a:t>Nearest power line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073150" y="6400800"/>
            <a:ext cx="1974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400" dirty="0" smtClean="0">
                <a:latin typeface="Times New Roman" charset="0"/>
              </a:rPr>
              <a:t>26 Aug 2017</a:t>
            </a:r>
            <a:endParaRPr lang="en-GB" altLang="en-US" sz="1400" dirty="0">
              <a:latin typeface="Times New Roman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37211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fi-FI" altLang="en-US" sz="1400" dirty="0" smtClean="0">
                <a:latin typeface="Times New Roman" charset="0"/>
              </a:rPr>
              <a:t>32</a:t>
            </a:r>
            <a:r>
              <a:rPr lang="fi-FI" altLang="en-US" sz="1400" baseline="30000" dirty="0" smtClean="0">
                <a:latin typeface="Times New Roman" charset="0"/>
              </a:rPr>
              <a:t>nd</a:t>
            </a:r>
            <a:r>
              <a:rPr lang="fi-FI" altLang="en-US" sz="1400" dirty="0" smtClean="0">
                <a:latin typeface="Times New Roman" charset="0"/>
              </a:rPr>
              <a:t> URSI GASS, Montreal, 19-26 August 2017</a:t>
            </a:r>
            <a:endParaRPr lang="fi-FI" altLang="en-US" sz="1400" dirty="0">
              <a:latin typeface="Times New Roman" charset="0"/>
            </a:endParaRPr>
          </a:p>
        </p:txBody>
      </p:sp>
      <p:pic>
        <p:nvPicPr>
          <p:cNvPr id="6" name="Picture 5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17" y="-527"/>
            <a:ext cx="1182336" cy="1548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7" y="-1054"/>
            <a:ext cx="4039299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52" y="-527"/>
            <a:ext cx="5285678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81693" y="6420463"/>
            <a:ext cx="2294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Manninen</a:t>
            </a:r>
            <a:r>
              <a:rPr lang="en-US" sz="1400" b="1" dirty="0" smtClean="0"/>
              <a:t> et al., 2016, ERL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3880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1656080" y="274638"/>
            <a:ext cx="6532880" cy="71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Times" charset="0"/>
                <a:ea typeface="Times" charset="0"/>
                <a:cs typeface="Times" charset="0"/>
              </a:rPr>
              <a:t>Late evening banded structures </a:t>
            </a:r>
            <a:endParaRPr lang="en-US" altLang="en-US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3" name="Picture 12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22" y="3959941"/>
            <a:ext cx="7932865" cy="29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38" y="995074"/>
            <a:ext cx="8269003" cy="2916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07952" y="4663184"/>
            <a:ext cx="8931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+ R pol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0 </a:t>
            </a:r>
            <a:r>
              <a:rPr lang="en-US" sz="1600" b="1" dirty="0" err="1" smtClean="0"/>
              <a:t>lin</a:t>
            </a:r>
            <a:r>
              <a:rPr lang="en-US" sz="1600" b="1" dirty="0" smtClean="0"/>
              <a:t> pol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-  L pol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00713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16.09.2008</a:t>
            </a:r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VERSIM 2008</a:t>
            </a:r>
            <a:endParaRPr lang="fi-FI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320800" y="274638"/>
            <a:ext cx="77597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 smtClean="0">
                <a:latin typeface="Times" charset="0"/>
                <a:ea typeface="Times" charset="0"/>
                <a:cs typeface="Times" charset="0"/>
              </a:rPr>
              <a:t>Late evening banded </a:t>
            </a:r>
            <a:r>
              <a:rPr lang="en-US" altLang="en-US" kern="0" dirty="0" smtClean="0">
                <a:latin typeface="Times" charset="0"/>
                <a:ea typeface="Times" charset="0"/>
                <a:cs typeface="Times" charset="0"/>
              </a:rPr>
              <a:t>structures in winter 2017 </a:t>
            </a:r>
            <a:endParaRPr lang="en-US" altLang="en-US" kern="0" dirty="0">
              <a:latin typeface="Times" charset="0"/>
              <a:ea typeface="Times" charset="0"/>
              <a:cs typeface="Times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-2667" y="995216"/>
            <a:ext cx="9897011" cy="5863784"/>
            <a:chOff x="-2667" y="995216"/>
            <a:chExt cx="9897011" cy="586378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" y="995216"/>
              <a:ext cx="3240000" cy="146561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" y="2472711"/>
              <a:ext cx="3240000" cy="146149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" y="3933211"/>
              <a:ext cx="3240000" cy="146149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" y="5397501"/>
              <a:ext cx="3240000" cy="146149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5839" y="995216"/>
              <a:ext cx="3240000" cy="146149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5839" y="2472711"/>
              <a:ext cx="3240000" cy="146149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5839" y="3933211"/>
              <a:ext cx="3240000" cy="146149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5839" y="5397501"/>
              <a:ext cx="3240000" cy="14614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344" y="995216"/>
              <a:ext cx="3240000" cy="146149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344" y="2472711"/>
              <a:ext cx="3240000" cy="146149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344" y="3933211"/>
              <a:ext cx="3240000" cy="146149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344" y="5397501"/>
              <a:ext cx="3240000" cy="14614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795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16.09.2008</a:t>
            </a:r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VERSIM 2008</a:t>
            </a:r>
            <a:endParaRPr lang="fi-FI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939800" y="232935"/>
            <a:ext cx="8966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dirty="0" smtClean="0">
                <a:latin typeface="Times" charset="0"/>
                <a:ea typeface="Times" charset="0"/>
                <a:cs typeface="Times" charset="0"/>
              </a:rPr>
              <a:t>Late evening banded </a:t>
            </a:r>
            <a:r>
              <a:rPr lang="en-US" altLang="en-US" kern="0" dirty="0" smtClean="0">
                <a:latin typeface="Times" charset="0"/>
                <a:ea typeface="Times" charset="0"/>
                <a:cs typeface="Times" charset="0"/>
              </a:rPr>
              <a:t>structures in winter 2017, 2018 </a:t>
            </a:r>
            <a:endParaRPr lang="en-US" altLang="en-US" kern="0" dirty="0">
              <a:latin typeface="Times" charset="0"/>
              <a:ea typeface="Times" charset="0"/>
              <a:cs typeface="Times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1011715"/>
            <a:ext cx="9901068" cy="5846861"/>
            <a:chOff x="0" y="1011715"/>
            <a:chExt cx="9901068" cy="58468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79041"/>
              <a:ext cx="3240000" cy="146149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534" y="2479041"/>
              <a:ext cx="3240000" cy="146149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1068" y="2479041"/>
              <a:ext cx="3240000" cy="146149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40541"/>
              <a:ext cx="3240000" cy="146149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1068" y="3940541"/>
              <a:ext cx="3240000" cy="146149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534" y="3940541"/>
              <a:ext cx="3240000" cy="146149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97077"/>
              <a:ext cx="3240000" cy="146149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806" y="5397077"/>
              <a:ext cx="3240000" cy="146149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1068" y="5397077"/>
              <a:ext cx="3240000" cy="14614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1068" y="1011715"/>
              <a:ext cx="3240000" cy="146149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534" y="1011715"/>
              <a:ext cx="3240000" cy="146149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11715"/>
              <a:ext cx="3240000" cy="14614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40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oulun-yliopisto_logo_eng_rgb10_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3" y="-18999"/>
            <a:ext cx="1182336" cy="154886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16.09.2008</a:t>
            </a:r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VERSIM 2008</a:t>
            </a:r>
            <a:endParaRPr lang="fi-FI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656080" y="274638"/>
            <a:ext cx="750062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US" altLang="en-US" kern="0" smtClean="0">
                <a:latin typeface="Times" charset="0"/>
                <a:ea typeface="Times" charset="0"/>
                <a:cs typeface="Times" charset="0"/>
              </a:rPr>
              <a:t>Late evening banded </a:t>
            </a:r>
            <a:r>
              <a:rPr lang="en-US" altLang="en-US" kern="0" smtClean="0">
                <a:latin typeface="Times" charset="0"/>
                <a:ea typeface="Times" charset="0"/>
                <a:cs typeface="Times" charset="0"/>
              </a:rPr>
              <a:t>structures in Feb 2018 </a:t>
            </a:r>
            <a:endParaRPr lang="en-US" altLang="en-US" kern="0" dirty="0">
              <a:latin typeface="Times" charset="0"/>
              <a:ea typeface="Times" charset="0"/>
              <a:cs typeface="Times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0" y="1024347"/>
            <a:ext cx="9902420" cy="5834653"/>
            <a:chOff x="0" y="1006417"/>
            <a:chExt cx="9902420" cy="583465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806" y="1006417"/>
              <a:ext cx="3240000" cy="146149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06417"/>
              <a:ext cx="3240000" cy="146149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1068" y="1006417"/>
              <a:ext cx="3240000" cy="14614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51889"/>
              <a:ext cx="3240000" cy="146149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21455"/>
              <a:ext cx="3240000" cy="146149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79571"/>
              <a:ext cx="3240000" cy="146149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210" y="2451889"/>
              <a:ext cx="3240000" cy="146149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210" y="3921455"/>
              <a:ext cx="3240000" cy="146149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210" y="5379571"/>
              <a:ext cx="3240000" cy="146149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2420" y="2451889"/>
              <a:ext cx="3240000" cy="146149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2420" y="3921455"/>
              <a:ext cx="3240000" cy="14614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2420" y="5379571"/>
              <a:ext cx="3240000" cy="14614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47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letusrakenne">
  <a:themeElements>
    <a:clrScheme name="Oletusrakenne 8">
      <a:dk1>
        <a:srgbClr val="000000"/>
      </a:dk1>
      <a:lt1>
        <a:srgbClr val="FFFFFF"/>
      </a:lt1>
      <a:dk2>
        <a:srgbClr val="003972"/>
      </a:dk2>
      <a:lt2>
        <a:srgbClr val="808080"/>
      </a:lt2>
      <a:accent1>
        <a:srgbClr val="FFD200"/>
      </a:accent1>
      <a:accent2>
        <a:srgbClr val="C20034"/>
      </a:accent2>
      <a:accent3>
        <a:srgbClr val="FFFFFF"/>
      </a:accent3>
      <a:accent4>
        <a:srgbClr val="000000"/>
      </a:accent4>
      <a:accent5>
        <a:srgbClr val="FFE5AA"/>
      </a:accent5>
      <a:accent6>
        <a:srgbClr val="B0002E"/>
      </a:accent6>
      <a:hlink>
        <a:srgbClr val="00694A"/>
      </a:hlink>
      <a:folHlink>
        <a:srgbClr val="FF6800"/>
      </a:folHlink>
    </a:clrScheme>
    <a:fontScheme name="Oletusrakenne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letusrakenn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8">
        <a:dk1>
          <a:srgbClr val="000000"/>
        </a:dk1>
        <a:lt1>
          <a:srgbClr val="FFFFFF"/>
        </a:lt1>
        <a:dk2>
          <a:srgbClr val="003972"/>
        </a:dk2>
        <a:lt2>
          <a:srgbClr val="808080"/>
        </a:lt2>
        <a:accent1>
          <a:srgbClr val="FFD200"/>
        </a:accent1>
        <a:accent2>
          <a:srgbClr val="C20034"/>
        </a:accent2>
        <a:accent3>
          <a:srgbClr val="FFFFFF"/>
        </a:accent3>
        <a:accent4>
          <a:srgbClr val="000000"/>
        </a:accent4>
        <a:accent5>
          <a:srgbClr val="FFE5AA"/>
        </a:accent5>
        <a:accent6>
          <a:srgbClr val="B0002E"/>
        </a:accent6>
        <a:hlink>
          <a:srgbClr val="00694A"/>
        </a:hlink>
        <a:folHlink>
          <a:srgbClr val="FF6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80244</TotalTime>
  <Words>247</Words>
  <Application>Microsoft Macintosh PowerPoint</Application>
  <PresentationFormat>A4 Paper (210x297 mm)</PresentationFormat>
  <Paragraphs>58</Paragraphs>
  <Slides>17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Gill Sans</vt:lpstr>
      <vt:lpstr>ＭＳ Ｐゴシック</vt:lpstr>
      <vt:lpstr>Times</vt:lpstr>
      <vt:lpstr>Times New Roman</vt:lpstr>
      <vt:lpstr>Wingdings</vt:lpstr>
      <vt:lpstr>Oletusrakenne</vt:lpstr>
      <vt:lpstr>Document</vt:lpstr>
      <vt:lpstr>Banded structures observed during evening and night times</vt:lpstr>
      <vt:lpstr>SGO ELF-VLF station in 2006, 2007, 2008, 2011 - 2018</vt:lpstr>
      <vt:lpstr>PowerPoint Presentation</vt:lpstr>
      <vt:lpstr>Some facts about Kannuslehto</vt:lpstr>
      <vt:lpstr>PowerPoint Presentation</vt:lpstr>
      <vt:lpstr>Late evening banded structures </vt:lpstr>
      <vt:lpstr>PowerPoint Presentation</vt:lpstr>
      <vt:lpstr>PowerPoint Presentation</vt:lpstr>
      <vt:lpstr>PowerPoint Presentation</vt:lpstr>
      <vt:lpstr>Late evening banded structures </vt:lpstr>
      <vt:lpstr>PowerPoint Presentation</vt:lpstr>
      <vt:lpstr>Relation to magnetic activity</vt:lpstr>
      <vt:lpstr>Ionosonde observations</vt:lpstr>
      <vt:lpstr>Ionospheric Alfven Resonator 16 Sep 2016 </vt:lpstr>
      <vt:lpstr>Ionospheric Alfven Resonator 24 Mar 2017 </vt:lpstr>
      <vt:lpstr>Ionospheric Alfven Resonator 7 Mar 2018 </vt:lpstr>
      <vt:lpstr>Conclusion</vt:lpstr>
    </vt:vector>
  </TitlesOfParts>
  <Company>Hallintopalvelut/Oulun yliopisto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Pasi Terästi</dc:creator>
  <cp:lastModifiedBy>Microsoft Office User</cp:lastModifiedBy>
  <cp:revision>740</cp:revision>
  <cp:lastPrinted>2010-09-08T10:00:26Z</cp:lastPrinted>
  <dcterms:created xsi:type="dcterms:W3CDTF">2010-09-08T07:31:29Z</dcterms:created>
  <dcterms:modified xsi:type="dcterms:W3CDTF">2018-03-20T12:41:38Z</dcterms:modified>
</cp:coreProperties>
</file>