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59" r:id="rId15"/>
    <p:sldId id="270" r:id="rId16"/>
    <p:sldId id="271" r:id="rId17"/>
    <p:sldId id="280" r:id="rId18"/>
    <p:sldId id="272" r:id="rId19"/>
    <p:sldId id="273" r:id="rId20"/>
    <p:sldId id="277" r:id="rId21"/>
    <p:sldId id="278" r:id="rId22"/>
    <p:sldId id="274" r:id="rId23"/>
    <p:sldId id="275" r:id="rId24"/>
    <p:sldId id="276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66"/>
    <a:srgbClr val="9EFF01"/>
    <a:srgbClr val="170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3" autoAdjust="0"/>
    <p:restoredTop sz="94660"/>
  </p:normalViewPr>
  <p:slideViewPr>
    <p:cSldViewPr snapToGrid="0">
      <p:cViewPr varScale="1">
        <p:scale>
          <a:sx n="76" d="100"/>
          <a:sy n="76" d="100"/>
        </p:scale>
        <p:origin x="8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90F5-9171-4E0A-8035-F6AB9CF80CD3}" type="datetimeFigureOut">
              <a:rPr lang="en-US" smtClean="0"/>
              <a:t>22-Feb-21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7B1F-D00C-4732-965B-8DA0A16D6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314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90F5-9171-4E0A-8035-F6AB9CF80CD3}" type="datetimeFigureOut">
              <a:rPr lang="en-US" smtClean="0"/>
              <a:t>22-Feb-21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7B1F-D00C-4732-965B-8DA0A16D6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08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90F5-9171-4E0A-8035-F6AB9CF80CD3}" type="datetimeFigureOut">
              <a:rPr lang="en-US" smtClean="0"/>
              <a:t>22-Feb-21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7B1F-D00C-4732-965B-8DA0A16D6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57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90F5-9171-4E0A-8035-F6AB9CF80CD3}" type="datetimeFigureOut">
              <a:rPr lang="en-US" smtClean="0"/>
              <a:t>22-Feb-21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7B1F-D00C-4732-965B-8DA0A16D6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51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90F5-9171-4E0A-8035-F6AB9CF80CD3}" type="datetimeFigureOut">
              <a:rPr lang="en-US" smtClean="0"/>
              <a:t>22-Feb-21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7B1F-D00C-4732-965B-8DA0A16D6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38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90F5-9171-4E0A-8035-F6AB9CF80CD3}" type="datetimeFigureOut">
              <a:rPr lang="en-US" smtClean="0"/>
              <a:t>22-Feb-21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7B1F-D00C-4732-965B-8DA0A16D6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87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90F5-9171-4E0A-8035-F6AB9CF80CD3}" type="datetimeFigureOut">
              <a:rPr lang="en-US" smtClean="0"/>
              <a:t>22-Feb-21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7B1F-D00C-4732-965B-8DA0A16D6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275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90F5-9171-4E0A-8035-F6AB9CF80CD3}" type="datetimeFigureOut">
              <a:rPr lang="en-US" smtClean="0"/>
              <a:t>22-Feb-21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7B1F-D00C-4732-965B-8DA0A16D6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45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90F5-9171-4E0A-8035-F6AB9CF80CD3}" type="datetimeFigureOut">
              <a:rPr lang="en-US" smtClean="0"/>
              <a:t>22-Feb-21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7B1F-D00C-4732-965B-8DA0A16D6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911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90F5-9171-4E0A-8035-F6AB9CF80CD3}" type="datetimeFigureOut">
              <a:rPr lang="en-US" smtClean="0"/>
              <a:t>22-Feb-21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7B1F-D00C-4732-965B-8DA0A16D6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8774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390F5-9171-4E0A-8035-F6AB9CF80CD3}" type="datetimeFigureOut">
              <a:rPr lang="en-US" smtClean="0"/>
              <a:t>22-Feb-21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3D7B1F-D00C-4732-965B-8DA0A16D6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849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390F5-9171-4E0A-8035-F6AB9CF80CD3}" type="datetimeFigureOut">
              <a:rPr lang="en-US" smtClean="0"/>
              <a:t>22-Feb-21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3D7B1F-D00C-4732-965B-8DA0A16D6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8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804452" cy="2387600"/>
          </a:xfrm>
        </p:spPr>
        <p:txBody>
          <a:bodyPr/>
          <a:lstStyle/>
          <a:p>
            <a:r>
              <a:rPr lang="en-US" dirty="0" smtClean="0"/>
              <a:t>VLF antenna setup manual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University of Oulu </a:t>
            </a:r>
          </a:p>
          <a:p>
            <a:r>
              <a:rPr lang="en-US" dirty="0" smtClean="0"/>
              <a:t>Finland 2021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758518" y="5782235"/>
            <a:ext cx="2569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Claudia Martinez, ISEE</a:t>
            </a:r>
            <a:br>
              <a:rPr lang="en-US" dirty="0" smtClean="0"/>
            </a:br>
            <a:r>
              <a:rPr lang="en-US" dirty="0" smtClean="0"/>
              <a:t>Nagoya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2322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128" y="94096"/>
            <a:ext cx="10515600" cy="1325563"/>
          </a:xfrm>
        </p:spPr>
        <p:txBody>
          <a:bodyPr/>
          <a:lstStyle/>
          <a:p>
            <a:r>
              <a:rPr lang="en-US" dirty="0" smtClean="0"/>
              <a:t>Set up [6]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26083" y="4770889"/>
            <a:ext cx="6820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Attach</a:t>
            </a:r>
            <a:r>
              <a:rPr lang="en-US" dirty="0" smtClean="0"/>
              <a:t> the long stay cables to the middle of the mast from their </a:t>
            </a:r>
            <a:r>
              <a:rPr lang="en-US" dirty="0" err="1" smtClean="0"/>
              <a:t>unadjustable</a:t>
            </a:r>
            <a:r>
              <a:rPr lang="en-US" dirty="0" smtClean="0"/>
              <a:t> side.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18750" y="5942638"/>
            <a:ext cx="447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Loosely attach the long stay cables to the anchors on the adjustable side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52"/>
          <a:stretch/>
        </p:blipFill>
        <p:spPr>
          <a:xfrm>
            <a:off x="3660526" y="1492560"/>
            <a:ext cx="4031249" cy="31196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1" t="19896" r="24810"/>
          <a:stretch/>
        </p:blipFill>
        <p:spPr>
          <a:xfrm>
            <a:off x="7850685" y="2976282"/>
            <a:ext cx="4036515" cy="361268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t="32816" r="17299" b="3292"/>
          <a:stretch/>
        </p:blipFill>
        <p:spPr>
          <a:xfrm>
            <a:off x="391612" y="1492559"/>
            <a:ext cx="3028515" cy="3119627"/>
          </a:xfrm>
          <a:prstGeom prst="rect">
            <a:avLst/>
          </a:prstGeom>
        </p:spPr>
      </p:pic>
      <p:pic>
        <p:nvPicPr>
          <p:cNvPr id="29" name="Picture 2" descr="C:\Users\minoura\Desktop\研究室\Documents\VLF_calibration\Resize_VLF_calibration_161115\20161115_094428_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13507" y="489118"/>
            <a:ext cx="2675843" cy="200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ight Arrow 33"/>
          <p:cNvSpPr/>
          <p:nvPr/>
        </p:nvSpPr>
        <p:spPr>
          <a:xfrm rot="20283135" flipH="1" flipV="1">
            <a:off x="4659115" y="3639024"/>
            <a:ext cx="859339" cy="222598"/>
          </a:xfrm>
          <a:prstGeom prst="rightArrow">
            <a:avLst>
              <a:gd name="adj1" fmla="val 50000"/>
              <a:gd name="adj2" fmla="val 127649"/>
            </a:avLst>
          </a:prstGeom>
          <a:solidFill>
            <a:srgbClr val="9EFF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5" name="Right Arrow 34"/>
          <p:cNvSpPr/>
          <p:nvPr/>
        </p:nvSpPr>
        <p:spPr>
          <a:xfrm rot="12639173" flipH="1" flipV="1">
            <a:off x="6380338" y="3767264"/>
            <a:ext cx="859339" cy="222598"/>
          </a:xfrm>
          <a:prstGeom prst="rightArrow">
            <a:avLst>
              <a:gd name="adj1" fmla="val 50000"/>
              <a:gd name="adj2" fmla="val 127649"/>
            </a:avLst>
          </a:prstGeom>
          <a:solidFill>
            <a:srgbClr val="9EFF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6" name="Right Arrow 35"/>
          <p:cNvSpPr/>
          <p:nvPr/>
        </p:nvSpPr>
        <p:spPr>
          <a:xfrm rot="8534996" flipH="1" flipV="1">
            <a:off x="5673259" y="1872460"/>
            <a:ext cx="859339" cy="222598"/>
          </a:xfrm>
          <a:prstGeom prst="rightArrow">
            <a:avLst>
              <a:gd name="adj1" fmla="val 50000"/>
              <a:gd name="adj2" fmla="val 127649"/>
            </a:avLst>
          </a:prstGeom>
          <a:solidFill>
            <a:srgbClr val="9EFF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7" name="Right Arrow 36"/>
          <p:cNvSpPr/>
          <p:nvPr/>
        </p:nvSpPr>
        <p:spPr>
          <a:xfrm rot="2583163" flipH="1" flipV="1">
            <a:off x="4310819" y="2332172"/>
            <a:ext cx="859339" cy="222598"/>
          </a:xfrm>
          <a:prstGeom prst="rightArrow">
            <a:avLst>
              <a:gd name="adj1" fmla="val 50000"/>
              <a:gd name="adj2" fmla="val 127649"/>
            </a:avLst>
          </a:prstGeom>
          <a:solidFill>
            <a:srgbClr val="9EFF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8" name="Right Arrow 37"/>
          <p:cNvSpPr/>
          <p:nvPr/>
        </p:nvSpPr>
        <p:spPr>
          <a:xfrm rot="1456251" flipH="1" flipV="1">
            <a:off x="10087758" y="4500886"/>
            <a:ext cx="859339" cy="222598"/>
          </a:xfrm>
          <a:prstGeom prst="rightArrow">
            <a:avLst>
              <a:gd name="adj1" fmla="val 50000"/>
              <a:gd name="adj2" fmla="val 127649"/>
            </a:avLst>
          </a:prstGeom>
          <a:solidFill>
            <a:srgbClr val="9EFF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9" name="Right Arrow 38"/>
          <p:cNvSpPr/>
          <p:nvPr/>
        </p:nvSpPr>
        <p:spPr>
          <a:xfrm rot="11807024" flipH="1" flipV="1">
            <a:off x="11211261" y="4316157"/>
            <a:ext cx="655389" cy="240302"/>
          </a:xfrm>
          <a:prstGeom prst="rightArrow">
            <a:avLst>
              <a:gd name="adj1" fmla="val 39251"/>
              <a:gd name="adj2" fmla="val 74372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5532145" y="1027906"/>
            <a:ext cx="2159630" cy="369332"/>
          </a:xfrm>
          <a:prstGeom prst="rect">
            <a:avLst/>
          </a:prstGeom>
          <a:solidFill>
            <a:srgbClr val="9EFF0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To the four anchors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10796264" y="3784418"/>
            <a:ext cx="132606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To antenna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145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up [7]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49755" y="5611217"/>
            <a:ext cx="50142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Raise the mast </a:t>
            </a:r>
            <a:br>
              <a:rPr lang="en-US" dirty="0" smtClean="0"/>
            </a:br>
            <a:r>
              <a:rPr lang="en-US" sz="1600" dirty="0" smtClean="0"/>
              <a:t>(being careful that the connectors are not in the way)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237694" y="2182667"/>
            <a:ext cx="447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Check that the loops are not crossed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9" r="20974" b="5815"/>
          <a:stretch/>
        </p:blipFill>
        <p:spPr>
          <a:xfrm>
            <a:off x="549755" y="1867253"/>
            <a:ext cx="5014222" cy="37053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8070" y="2718914"/>
            <a:ext cx="5912330" cy="394155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896672" y="188560"/>
            <a:ext cx="6111659" cy="2039112"/>
            <a:chOff x="3491841" y="714562"/>
            <a:chExt cx="6111659" cy="2039112"/>
          </a:xfrm>
        </p:grpSpPr>
        <p:pic>
          <p:nvPicPr>
            <p:cNvPr id="24" name="図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841" y="714562"/>
              <a:ext cx="3057563" cy="2038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図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9404" y="714562"/>
              <a:ext cx="3054096" cy="2039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6549404" y="714562"/>
              <a:ext cx="853119" cy="58477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none" rtlCol="0" anchor="ctr">
              <a:spAutoFit/>
            </a:bodyPr>
            <a:lstStyle/>
            <a:p>
              <a:r>
                <a:rPr lang="en-US" sz="3200" dirty="0" smtClean="0">
                  <a:solidFill>
                    <a:srgbClr val="00B050"/>
                  </a:solidFill>
                  <a:sym typeface="Wingdings" panose="05000000000000000000" pitchFamily="2" charset="2"/>
                </a:rPr>
                <a:t></a:t>
              </a:r>
              <a:endParaRPr lang="en-US" sz="3200" dirty="0">
                <a:solidFill>
                  <a:srgbClr val="00B05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91841" y="714562"/>
              <a:ext cx="893193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r>
                <a:rPr lang="en-US" sz="3000" dirty="0" smtClean="0">
                  <a:solidFill>
                    <a:srgbClr val="FF0000"/>
                  </a:solidFill>
                  <a:latin typeface="MS Mincho" panose="02020609040205080304" pitchFamily="49" charset="-128"/>
                  <a:ea typeface="MS Mincho" panose="02020609040205080304" pitchFamily="49" charset="-128"/>
                  <a:sym typeface="Wingdings" panose="05000000000000000000" pitchFamily="2" charset="2"/>
                </a:rPr>
                <a:t>✗</a:t>
              </a:r>
              <a:endParaRPr lang="en-US" sz="3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Right Arrow 26"/>
          <p:cNvSpPr/>
          <p:nvPr/>
        </p:nvSpPr>
        <p:spPr>
          <a:xfrm rot="20676849" flipH="1" flipV="1">
            <a:off x="6351799" y="5391921"/>
            <a:ext cx="442906" cy="124132"/>
          </a:xfrm>
          <a:prstGeom prst="rightArrow">
            <a:avLst>
              <a:gd name="adj1" fmla="val 50000"/>
              <a:gd name="adj2" fmla="val 127649"/>
            </a:avLst>
          </a:prstGeom>
          <a:solidFill>
            <a:srgbClr val="9EFF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1013012" y="6291135"/>
            <a:ext cx="4883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Start adjusting the length of the stay cables </a:t>
            </a:r>
            <a:endParaRPr lang="en-US" dirty="0"/>
          </a:p>
        </p:txBody>
      </p:sp>
      <p:sp>
        <p:nvSpPr>
          <p:cNvPr id="30" name="Right Arrow 29"/>
          <p:cNvSpPr/>
          <p:nvPr/>
        </p:nvSpPr>
        <p:spPr>
          <a:xfrm rot="16200000" flipH="1" flipV="1">
            <a:off x="3969423" y="4171347"/>
            <a:ext cx="241613" cy="157093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31692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up [7]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5054" y="5266000"/>
            <a:ext cx="56314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Adjust the cables until the mast is straight and not tilted. Attach antenna cables to anchor points. </a:t>
            </a:r>
            <a:br>
              <a:rPr lang="en-US" dirty="0" smtClean="0"/>
            </a:br>
            <a:r>
              <a:rPr lang="en-US" sz="1400" dirty="0" smtClean="0"/>
              <a:t>Loops are extended but not pulling too much on the connectors.  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59" y="1981367"/>
            <a:ext cx="4288055" cy="28587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2"/>
          <a:stretch/>
        </p:blipFill>
        <p:spPr>
          <a:xfrm>
            <a:off x="4735766" y="1981366"/>
            <a:ext cx="2962852" cy="28271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1"/>
          <a:stretch/>
        </p:blipFill>
        <p:spPr>
          <a:xfrm>
            <a:off x="8035552" y="3574803"/>
            <a:ext cx="3969260" cy="30356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50"/>
          <a:stretch/>
        </p:blipFill>
        <p:spPr>
          <a:xfrm>
            <a:off x="8035552" y="365125"/>
            <a:ext cx="3969260" cy="3029417"/>
          </a:xfrm>
          <a:prstGeom prst="rect">
            <a:avLst/>
          </a:prstGeom>
        </p:spPr>
      </p:pic>
      <p:sp>
        <p:nvSpPr>
          <p:cNvPr id="16" name="Circular Arrow 15"/>
          <p:cNvSpPr/>
          <p:nvPr/>
        </p:nvSpPr>
        <p:spPr>
          <a:xfrm rot="469609">
            <a:off x="9653947" y="1165690"/>
            <a:ext cx="732471" cy="769386"/>
          </a:xfrm>
          <a:prstGeom prst="circularArrow">
            <a:avLst>
              <a:gd name="adj1" fmla="val 11231"/>
              <a:gd name="adj2" fmla="val 1142319"/>
              <a:gd name="adj3" fmla="val 17125861"/>
              <a:gd name="adj4" fmla="val 10800000"/>
              <a:gd name="adj5" fmla="val 12500"/>
            </a:avLst>
          </a:prstGeom>
          <a:solidFill>
            <a:srgbClr val="CC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262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007" y="85210"/>
            <a:ext cx="10515600" cy="1325563"/>
          </a:xfrm>
        </p:spPr>
        <p:txBody>
          <a:bodyPr/>
          <a:lstStyle/>
          <a:p>
            <a:r>
              <a:rPr lang="en-US" dirty="0" smtClean="0"/>
              <a:t>Set up [8]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4183" y="5332473"/>
            <a:ext cx="7905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Make sure the connectors are covered in </a:t>
            </a:r>
            <a:r>
              <a:rPr lang="en-US" b="1" dirty="0" smtClean="0">
                <a:solidFill>
                  <a:srgbClr val="CC0066"/>
                </a:solidFill>
              </a:rPr>
              <a:t>waterproof tape </a:t>
            </a:r>
            <a:r>
              <a:rPr lang="en-US" dirty="0" smtClean="0"/>
              <a:t>and set each connector cable to its </a:t>
            </a:r>
            <a:r>
              <a:rPr lang="en-US" b="1" dirty="0" smtClean="0">
                <a:solidFill>
                  <a:srgbClr val="00B050"/>
                </a:solidFill>
              </a:rPr>
              <a:t>mount</a:t>
            </a:r>
            <a:r>
              <a:rPr lang="en-US" dirty="0" smtClean="0"/>
              <a:t>. Securely fix the connectors using </a:t>
            </a:r>
            <a:r>
              <a:rPr lang="en-US" b="1" dirty="0" smtClean="0">
                <a:solidFill>
                  <a:srgbClr val="0070C0"/>
                </a:solidFill>
              </a:rPr>
              <a:t>zip ties</a:t>
            </a:r>
            <a:r>
              <a:rPr lang="en-US" dirty="0" smtClean="0"/>
              <a:t>. 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3707" y="580013"/>
            <a:ext cx="3316089" cy="44214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68" r="10494"/>
          <a:stretch/>
        </p:blipFill>
        <p:spPr>
          <a:xfrm>
            <a:off x="404183" y="1467456"/>
            <a:ext cx="3496925" cy="3589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1" t="7778" r="15679"/>
          <a:stretch/>
        </p:blipFill>
        <p:spPr>
          <a:xfrm>
            <a:off x="4221222" y="1467457"/>
            <a:ext cx="4002371" cy="3534008"/>
          </a:xfrm>
          <a:prstGeom prst="rect">
            <a:avLst/>
          </a:prstGeom>
        </p:spPr>
      </p:pic>
      <p:pic>
        <p:nvPicPr>
          <p:cNvPr id="14" name="Picture 3" descr="C:\Users\minoura\Desktop\研究室\Documents\VLF_calibration\Resize\20161114_143410_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2" t="33030" r="18360" b="28437"/>
          <a:stretch/>
        </p:blipFill>
        <p:spPr bwMode="auto">
          <a:xfrm>
            <a:off x="8820359" y="5345053"/>
            <a:ext cx="2438079" cy="126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ight Arrow 17"/>
          <p:cNvSpPr/>
          <p:nvPr/>
        </p:nvSpPr>
        <p:spPr>
          <a:xfrm rot="16200000" flipH="1" flipV="1">
            <a:off x="10138251" y="5477560"/>
            <a:ext cx="330200" cy="203200"/>
          </a:xfrm>
          <a:prstGeom prst="rightArrow">
            <a:avLst/>
          </a:prstGeom>
          <a:solidFill>
            <a:srgbClr val="CC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9" name="Right Arrow 18"/>
          <p:cNvSpPr/>
          <p:nvPr/>
        </p:nvSpPr>
        <p:spPr>
          <a:xfrm rot="16200000" flipH="1" flipV="1">
            <a:off x="6057307" y="2524843"/>
            <a:ext cx="330200" cy="203200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0" name="Right Arrow 19"/>
          <p:cNvSpPr/>
          <p:nvPr/>
        </p:nvSpPr>
        <p:spPr>
          <a:xfrm flipH="1" flipV="1">
            <a:off x="6960477" y="3495391"/>
            <a:ext cx="330200" cy="203200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2" name="Right Arrow 21"/>
          <p:cNvSpPr/>
          <p:nvPr/>
        </p:nvSpPr>
        <p:spPr>
          <a:xfrm flipH="1" flipV="1">
            <a:off x="10565271" y="3285056"/>
            <a:ext cx="330200" cy="203200"/>
          </a:xfrm>
          <a:prstGeom prst="rightArrow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3" name="Right Arrow 22"/>
          <p:cNvSpPr/>
          <p:nvPr/>
        </p:nvSpPr>
        <p:spPr>
          <a:xfrm flipH="1" flipV="1">
            <a:off x="10758920" y="1974415"/>
            <a:ext cx="330200" cy="203200"/>
          </a:xfrm>
          <a:prstGeom prst="rightArrow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3318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8981324" y="266499"/>
            <a:ext cx="1999266" cy="461665"/>
          </a:xfrm>
          <a:prstGeom prst="rect">
            <a:avLst/>
          </a:prstGeom>
          <a:solidFill>
            <a:srgbClr val="CC0066"/>
          </a:solidFill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Final Product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6281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007" y="85210"/>
            <a:ext cx="10515600" cy="1325563"/>
          </a:xfrm>
        </p:spPr>
        <p:txBody>
          <a:bodyPr/>
          <a:lstStyle/>
          <a:p>
            <a:r>
              <a:rPr lang="en-US" dirty="0" smtClean="0"/>
              <a:t>Set up [9]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4183" y="5332473"/>
            <a:ext cx="7905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 </a:t>
            </a:r>
            <a:r>
              <a:rPr lang="en-US" b="1" dirty="0" smtClean="0">
                <a:solidFill>
                  <a:srgbClr val="0070C0"/>
                </a:solidFill>
              </a:rPr>
              <a:t>each loop antenna </a:t>
            </a:r>
            <a:r>
              <a:rPr lang="en-US" dirty="0" smtClean="0"/>
              <a:t>to the pre-amplifier making sure they are in their appropriate directions (indicated by tape). </a:t>
            </a:r>
          </a:p>
          <a:p>
            <a:r>
              <a:rPr lang="en-US" dirty="0" smtClean="0"/>
              <a:t>Connect </a:t>
            </a:r>
            <a:r>
              <a:rPr lang="en-US" b="1" dirty="0" smtClean="0">
                <a:solidFill>
                  <a:srgbClr val="CC0066"/>
                </a:solidFill>
              </a:rPr>
              <a:t>signal cable </a:t>
            </a:r>
            <a:r>
              <a:rPr lang="en-US" dirty="0" smtClean="0"/>
              <a:t>to amplifier and then to the computer.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280" y="194454"/>
            <a:ext cx="7223740" cy="48158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10" t="42995" r="26075" b="3391"/>
          <a:stretch/>
        </p:blipFill>
        <p:spPr>
          <a:xfrm>
            <a:off x="740286" y="1732965"/>
            <a:ext cx="3562208" cy="2749017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 flipH="1" flipV="1">
            <a:off x="8954074" y="3107473"/>
            <a:ext cx="330200" cy="203200"/>
          </a:xfrm>
          <a:prstGeom prst="rightArrow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3" name="Right Arrow 22"/>
          <p:cNvSpPr/>
          <p:nvPr/>
        </p:nvSpPr>
        <p:spPr>
          <a:xfrm flipH="1" flipV="1">
            <a:off x="8623220" y="2582081"/>
            <a:ext cx="330200" cy="203200"/>
          </a:xfrm>
          <a:prstGeom prst="rightArrow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8" name="Right Arrow 17"/>
          <p:cNvSpPr/>
          <p:nvPr/>
        </p:nvSpPr>
        <p:spPr>
          <a:xfrm rot="16200000" flipH="1" flipV="1">
            <a:off x="6670080" y="1992423"/>
            <a:ext cx="330200" cy="203200"/>
          </a:xfrm>
          <a:prstGeom prst="rightArrow">
            <a:avLst/>
          </a:prstGeom>
          <a:solidFill>
            <a:srgbClr val="CC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6" name="Right Arrow 15"/>
          <p:cNvSpPr/>
          <p:nvPr/>
        </p:nvSpPr>
        <p:spPr>
          <a:xfrm flipH="1" flipV="1">
            <a:off x="2928802" y="3066823"/>
            <a:ext cx="330200" cy="203200"/>
          </a:xfrm>
          <a:prstGeom prst="rightArrow">
            <a:avLst/>
          </a:prstGeom>
          <a:solidFill>
            <a:srgbClr val="CC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8123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007" y="85210"/>
            <a:ext cx="10515600" cy="1325563"/>
          </a:xfrm>
        </p:spPr>
        <p:txBody>
          <a:bodyPr/>
          <a:lstStyle/>
          <a:p>
            <a:r>
              <a:rPr lang="en-US" dirty="0" smtClean="0"/>
              <a:t>Set up [10]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6341" y="5660392"/>
            <a:ext cx="1163438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gain in the pre-amplifier has been maxed (amp output saturates at +/- 5V) however this might have changed during shipping. </a:t>
            </a:r>
            <a:r>
              <a:rPr lang="en-US" b="1" dirty="0"/>
              <a:t>Please make sure that the gain is maximized</a:t>
            </a:r>
            <a:r>
              <a:rPr lang="en-US" dirty="0"/>
              <a:t> using a screwdriver on the </a:t>
            </a:r>
            <a:r>
              <a:rPr lang="en-US" sz="2000" b="1" dirty="0">
                <a:ln w="3175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 screws </a:t>
            </a:r>
            <a:r>
              <a:rPr lang="en-US" dirty="0"/>
              <a:t>moving the screw all the way to </a:t>
            </a:r>
            <a:r>
              <a:rPr lang="ja-JP" altLang="en-US" b="1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大</a:t>
            </a:r>
            <a:r>
              <a:rPr lang="en-US" altLang="ja-JP" b="1" dirty="0">
                <a:latin typeface="Yu Mincho Demibold" panose="02020600000000000000" pitchFamily="18" charset="-128"/>
                <a:ea typeface="Yu Mincho Demibold" panose="02020600000000000000" pitchFamily="18" charset="-128"/>
              </a:rPr>
              <a:t>. </a:t>
            </a:r>
            <a:r>
              <a:rPr lang="en-US" dirty="0"/>
              <a:t>If the gain is not maximum, we cannot make measurements of natural VLF waves. When all is ready please put the pre-amp in a weather proof box.   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6233535" y="215171"/>
            <a:ext cx="5771276" cy="5303668"/>
            <a:chOff x="6233536" y="378801"/>
            <a:chExt cx="5771276" cy="530366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t="16356" b="14721"/>
            <a:stretch/>
          </p:blipFill>
          <p:spPr>
            <a:xfrm>
              <a:off x="6233536" y="378801"/>
              <a:ext cx="5771276" cy="5303668"/>
            </a:xfrm>
            <a:prstGeom prst="rect">
              <a:avLst/>
            </a:prstGeom>
          </p:spPr>
        </p:pic>
        <p:sp>
          <p:nvSpPr>
            <p:cNvPr id="13" name="Right Arrow 12"/>
            <p:cNvSpPr/>
            <p:nvPr/>
          </p:nvSpPr>
          <p:spPr>
            <a:xfrm rot="16200000" flipH="1" flipV="1">
              <a:off x="8111284" y="1766067"/>
              <a:ext cx="330200" cy="20320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4" name="Right Arrow 13"/>
            <p:cNvSpPr/>
            <p:nvPr/>
          </p:nvSpPr>
          <p:spPr>
            <a:xfrm rot="16200000" flipH="1" flipV="1">
              <a:off x="10003584" y="3709167"/>
              <a:ext cx="330200" cy="20320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17634" y="1356256"/>
            <a:ext cx="5173775" cy="4217101"/>
            <a:chOff x="0" y="1410773"/>
            <a:chExt cx="5173775" cy="421710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03"/>
            <a:stretch/>
          </p:blipFill>
          <p:spPr>
            <a:xfrm>
              <a:off x="1113005" y="1410773"/>
              <a:ext cx="4060770" cy="36684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82092" y="5166209"/>
              <a:ext cx="29225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400" b="1" dirty="0" smtClean="0">
                  <a:latin typeface="Yu Mincho Demibold" panose="02020600000000000000" pitchFamily="18" charset="-128"/>
                  <a:ea typeface="Yu Mincho Demibold" panose="02020600000000000000" pitchFamily="18" charset="-128"/>
                </a:rPr>
                <a:t>大</a:t>
              </a:r>
              <a:r>
                <a:rPr lang="en-US" altLang="ja-JP" sz="2400" b="1" dirty="0" smtClean="0">
                  <a:latin typeface="Yu Mincho Demibold" panose="02020600000000000000" pitchFamily="18" charset="-128"/>
                  <a:ea typeface="Yu Mincho Demibold" panose="02020600000000000000" pitchFamily="18" charset="-128"/>
                </a:rPr>
                <a:t> (big)</a:t>
              </a:r>
              <a:r>
                <a:rPr lang="ja-JP" altLang="en-US" sz="2400" b="1" dirty="0" smtClean="0">
                  <a:latin typeface="Yu Mincho Demibold" panose="02020600000000000000" pitchFamily="18" charset="-128"/>
                  <a:ea typeface="Yu Mincho Demibold" panose="02020600000000000000" pitchFamily="18" charset="-128"/>
                </a:rPr>
                <a:t>　小 </a:t>
              </a:r>
              <a:r>
                <a:rPr lang="en-US" altLang="ja-JP" sz="2400" b="1" dirty="0" smtClean="0">
                  <a:latin typeface="Yu Mincho Demibold" panose="02020600000000000000" pitchFamily="18" charset="-128"/>
                  <a:ea typeface="Yu Mincho Demibold" panose="02020600000000000000" pitchFamily="18" charset="-128"/>
                </a:rPr>
                <a:t>(small)</a:t>
              </a:r>
              <a:endParaRPr lang="en-US" sz="2400" b="1" dirty="0">
                <a:latin typeface="Yu Mincho Demibold" panose="02020600000000000000" pitchFamily="18" charset="-128"/>
                <a:ea typeface="Yu Mincho Demibold" panose="02020600000000000000" pitchFamily="18" charset="-128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85316" y="2055240"/>
              <a:ext cx="113204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latin typeface="Yu Mincho Demibold" panose="02020600000000000000" pitchFamily="18" charset="-128"/>
                  <a:ea typeface="Yu Mincho Demibold" panose="02020600000000000000" pitchFamily="18" charset="-128"/>
                </a:rPr>
                <a:t>大</a:t>
              </a:r>
              <a:r>
                <a:rPr lang="en-US" altLang="ja-JP" dirty="0" smtClean="0">
                  <a:latin typeface="Yu Mincho Demibold" panose="02020600000000000000" pitchFamily="18" charset="-128"/>
                  <a:ea typeface="Yu Mincho Demibold" panose="02020600000000000000" pitchFamily="18" charset="-128"/>
                </a:rPr>
                <a:t> bigger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0" y="3060307"/>
              <a:ext cx="13853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ja-JP" altLang="en-US" dirty="0" smtClean="0">
                  <a:latin typeface="Yu Mincho Demibold" panose="02020600000000000000" pitchFamily="18" charset="-128"/>
                  <a:ea typeface="Yu Mincho Demibold" panose="02020600000000000000" pitchFamily="18" charset="-128"/>
                </a:rPr>
                <a:t>小　</a:t>
              </a:r>
              <a:r>
                <a:rPr lang="en-US" altLang="ja-JP" dirty="0" smtClean="0">
                  <a:latin typeface="Yu Mincho Demibold" panose="02020600000000000000" pitchFamily="18" charset="-128"/>
                  <a:ea typeface="Yu Mincho Demibold" panose="02020600000000000000" pitchFamily="18" charset="-128"/>
                </a:rPr>
                <a:t>smaller</a:t>
              </a: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385316" y="3244973"/>
              <a:ext cx="595884" cy="43518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H="1">
              <a:off x="2218267" y="2424572"/>
              <a:ext cx="143933" cy="606063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ight Arrow 28"/>
            <p:cNvSpPr/>
            <p:nvPr/>
          </p:nvSpPr>
          <p:spPr>
            <a:xfrm flipH="1" flipV="1">
              <a:off x="2471131" y="3112931"/>
              <a:ext cx="330200" cy="20320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520704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007" y="85210"/>
            <a:ext cx="10515600" cy="1325563"/>
          </a:xfrm>
        </p:spPr>
        <p:txBody>
          <a:bodyPr/>
          <a:lstStyle/>
          <a:p>
            <a:r>
              <a:rPr lang="en-US" smtClean="0"/>
              <a:t>Note </a:t>
            </a:r>
            <a:r>
              <a:rPr lang="en-US" smtClean="0"/>
              <a:t>Gain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4293" y="6232886"/>
            <a:ext cx="11634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As the same with attached pictures, please check the "high" gain of the main amplifier in the install.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8"/>
          <a:stretch/>
        </p:blipFill>
        <p:spPr>
          <a:xfrm rot="10800000">
            <a:off x="627777" y="1311965"/>
            <a:ext cx="5447227" cy="47702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516" y="834888"/>
            <a:ext cx="5247322" cy="524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67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007" y="85210"/>
            <a:ext cx="10515600" cy="1325563"/>
          </a:xfrm>
        </p:spPr>
        <p:txBody>
          <a:bodyPr/>
          <a:lstStyle/>
          <a:p>
            <a:r>
              <a:rPr lang="en-US" dirty="0" smtClean="0"/>
              <a:t>PC Set up [11]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080" y="183404"/>
            <a:ext cx="4692371" cy="31282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52" y="1620105"/>
            <a:ext cx="6708878" cy="44725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145" y="3474391"/>
            <a:ext cx="4688306" cy="3125537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 rot="16200000" flipH="1" flipV="1">
            <a:off x="9677263" y="5153576"/>
            <a:ext cx="330200" cy="203200"/>
          </a:xfrm>
          <a:prstGeom prst="rightArrow">
            <a:avLst/>
          </a:prstGeom>
          <a:solidFill>
            <a:srgbClr val="CC00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329331" y="3591624"/>
            <a:ext cx="1505540" cy="646331"/>
          </a:xfrm>
          <a:prstGeom prst="rect">
            <a:avLst/>
          </a:prstGeom>
          <a:solidFill>
            <a:srgbClr val="CC0066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Signal cable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to antenna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22341" y="563325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GPS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10581565" y="2877131"/>
            <a:ext cx="9669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Win PC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8530111" y="2780754"/>
            <a:ext cx="12106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Main Amp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7214080" y="1573513"/>
            <a:ext cx="101822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GPS </a:t>
            </a:r>
          </a:p>
          <a:p>
            <a:pPr algn="ctr"/>
            <a:r>
              <a:rPr lang="en-US" dirty="0" smtClean="0"/>
              <a:t>antenna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0695799" y="6115879"/>
            <a:ext cx="12106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Main Amp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0920484" y="3487066"/>
            <a:ext cx="67197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GPS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802929" y="2019369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Channel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52123" y="2507799"/>
            <a:ext cx="1287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Channel 2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55387" y="301148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GPS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77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00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41667" r="20694" b="7963"/>
          <a:stretch/>
        </p:blipFill>
        <p:spPr>
          <a:xfrm>
            <a:off x="8737600" y="278684"/>
            <a:ext cx="3327400" cy="242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177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529" y="329266"/>
            <a:ext cx="3267635" cy="1325563"/>
          </a:xfrm>
        </p:spPr>
        <p:txBody>
          <a:bodyPr/>
          <a:lstStyle/>
          <a:p>
            <a:r>
              <a:rPr lang="en-US" dirty="0" smtClean="0"/>
              <a:t>Receiver Schematics</a:t>
            </a:r>
            <a:endParaRPr 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2">
            <a:lum bright="-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3" r="2881" b="2941"/>
          <a:stretch/>
        </p:blipFill>
        <p:spPr bwMode="auto">
          <a:xfrm rot="5400000">
            <a:off x="4541698" y="-904455"/>
            <a:ext cx="6237288" cy="8704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100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228881"/>
            <a:ext cx="9105900" cy="643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031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78" y="0"/>
            <a:ext cx="9677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643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コンテンツ プレースホルダ 2"/>
          <p:cNvSpPr txBox="1">
            <a:spLocks/>
          </p:cNvSpPr>
          <p:nvPr/>
        </p:nvSpPr>
        <p:spPr bwMode="auto">
          <a:xfrm>
            <a:off x="66802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57175" lvl="1" indent="0" algn="ctr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altLang="ja-JP" sz="1800" b="1" dirty="0" smtClean="0">
              <a:solidFill>
                <a:srgbClr val="C00000"/>
              </a:solidFill>
            </a:endParaRPr>
          </a:p>
          <a:p>
            <a:pPr marL="257175" lvl="1" indent="0" algn="ctr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1800" b="1" dirty="0" smtClean="0">
                <a:solidFill>
                  <a:srgbClr val="C00000"/>
                </a:solidFill>
              </a:rPr>
              <a:t>Conf_VLF.txt </a:t>
            </a:r>
            <a:endParaRPr lang="en-US" altLang="ja-JP" sz="1800" b="1" dirty="0">
              <a:solidFill>
                <a:srgbClr val="C00000"/>
              </a:solidFill>
            </a:endParaRPr>
          </a:p>
          <a:p>
            <a:pPr marL="257175" lvl="1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1800" dirty="0"/>
              <a:t>-</a:t>
            </a:r>
            <a:r>
              <a:rPr lang="en-US" altLang="ja-JP" sz="1800" dirty="0" err="1" smtClean="0"/>
              <a:t>nOUJ</a:t>
            </a:r>
            <a:endParaRPr lang="en-US" altLang="ja-JP" sz="1800" dirty="0"/>
          </a:p>
          <a:p>
            <a:pPr marL="257175" lvl="1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1800" dirty="0"/>
              <a:t>-s02</a:t>
            </a:r>
          </a:p>
          <a:p>
            <a:pPr marL="257175" lvl="1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1800" dirty="0"/>
              <a:t>-</a:t>
            </a:r>
            <a:r>
              <a:rPr lang="en-US" altLang="ja-JP" sz="1800" dirty="0" smtClean="0"/>
              <a:t>d1F:\</a:t>
            </a:r>
            <a:r>
              <a:rPr lang="en-US" altLang="ja-JP" sz="1800" dirty="0" err="1"/>
              <a:t>vlfdata</a:t>
            </a:r>
            <a:r>
              <a:rPr lang="en-US" altLang="ja-JP" sz="1800" dirty="0"/>
              <a:t>\</a:t>
            </a:r>
          </a:p>
          <a:p>
            <a:pPr marL="257175" lvl="1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1800" dirty="0"/>
              <a:t>-a110</a:t>
            </a:r>
          </a:p>
          <a:p>
            <a:pPr marL="257175" lvl="1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1800" dirty="0"/>
              <a:t>-a210</a:t>
            </a:r>
          </a:p>
          <a:p>
            <a:pPr marL="257175" lvl="1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1800" dirty="0"/>
              <a:t>-a310</a:t>
            </a:r>
          </a:p>
          <a:p>
            <a:pPr marL="257175" lvl="1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1800" dirty="0"/>
              <a:t># -n: Station Name</a:t>
            </a:r>
          </a:p>
          <a:p>
            <a:pPr marL="257175" lvl="1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1800" dirty="0"/>
              <a:t># -s: System Number(Antenna Number)</a:t>
            </a:r>
          </a:p>
          <a:p>
            <a:pPr marL="257175" lvl="1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1800" dirty="0"/>
              <a:t># -</a:t>
            </a:r>
            <a:r>
              <a:rPr lang="en-US" altLang="ja-JP" sz="1800" dirty="0" err="1"/>
              <a:t>dN</a:t>
            </a:r>
            <a:r>
              <a:rPr lang="en-US" altLang="ja-JP" sz="1800" dirty="0"/>
              <a:t>: Data spool Directory (N:1-9)</a:t>
            </a:r>
          </a:p>
          <a:p>
            <a:pPr marL="257175" lvl="1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1800" dirty="0"/>
              <a:t># -</a:t>
            </a:r>
            <a:r>
              <a:rPr lang="en-US" altLang="ja-JP" sz="1800" dirty="0" err="1"/>
              <a:t>aN</a:t>
            </a:r>
            <a:r>
              <a:rPr lang="en-US" altLang="ja-JP" sz="1800" dirty="0"/>
              <a:t>: Graph View </a:t>
            </a:r>
            <a:r>
              <a:rPr lang="en-US" altLang="ja-JP" sz="1800" dirty="0" err="1"/>
              <a:t>AmpGain</a:t>
            </a:r>
            <a:r>
              <a:rPr lang="en-US" altLang="ja-JP" sz="1800" dirty="0"/>
              <a:t>(</a:t>
            </a:r>
            <a:r>
              <a:rPr lang="en-US" altLang="ja-JP" sz="1800" dirty="0" err="1"/>
              <a:t>N:Ch</a:t>
            </a:r>
            <a:r>
              <a:rPr lang="en-US" altLang="ja-JP" sz="1800" dirty="0"/>
              <a:t> No.1-3)</a:t>
            </a:r>
          </a:p>
          <a:p>
            <a:pPr marL="257175" lvl="1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altLang="ja-JP" sz="1800" dirty="0"/>
          </a:p>
          <a:p>
            <a:pPr marL="257175" lvl="1" indent="0" algn="ctr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1800" b="1" dirty="0">
                <a:solidFill>
                  <a:srgbClr val="C00000"/>
                </a:solidFill>
              </a:rPr>
              <a:t>Shedule_VLF.txt </a:t>
            </a:r>
          </a:p>
          <a:p>
            <a:pPr marL="257175" lvl="1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1800" dirty="0"/>
              <a:t>00:00:00,00:00:00</a:t>
            </a:r>
          </a:p>
          <a:p>
            <a:pPr marL="257175" lvl="1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1800" dirty="0"/>
              <a:t>00:09:50</a:t>
            </a:r>
          </a:p>
          <a:p>
            <a:pPr marL="257175" lvl="1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1800" dirty="0"/>
              <a:t>00:10:00</a:t>
            </a:r>
          </a:p>
          <a:p>
            <a:pPr marL="257175" lvl="1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altLang="ja-JP" sz="1800" dirty="0"/>
          </a:p>
          <a:p>
            <a:pPr marL="257175" lvl="1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1800" dirty="0" err="1"/>
              <a:t>starttime</a:t>
            </a:r>
            <a:r>
              <a:rPr lang="en-US" altLang="ja-JP" sz="1800" dirty="0"/>
              <a:t> (</a:t>
            </a:r>
            <a:r>
              <a:rPr lang="en-US" altLang="ja-JP" sz="1800" dirty="0" err="1"/>
              <a:t>hh:mm:ss</a:t>
            </a:r>
            <a:r>
              <a:rPr lang="en-US" altLang="ja-JP" sz="1800" dirty="0"/>
              <a:t>) ,</a:t>
            </a:r>
            <a:r>
              <a:rPr lang="en-US" altLang="ja-JP" sz="1800" dirty="0" err="1"/>
              <a:t>endtime</a:t>
            </a:r>
            <a:r>
              <a:rPr lang="en-US" altLang="ja-JP" sz="1800" dirty="0"/>
              <a:t> (</a:t>
            </a:r>
            <a:r>
              <a:rPr lang="en-US" altLang="ja-JP" sz="1800" dirty="0" err="1"/>
              <a:t>hh:mm:ss</a:t>
            </a:r>
            <a:r>
              <a:rPr lang="en-US" altLang="ja-JP" sz="1800" dirty="0"/>
              <a:t>) </a:t>
            </a:r>
          </a:p>
          <a:p>
            <a:pPr marL="257175" lvl="1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1800" dirty="0" err="1"/>
              <a:t>ADtime</a:t>
            </a:r>
            <a:r>
              <a:rPr lang="en-US" altLang="ja-JP" sz="1800" dirty="0"/>
              <a:t>  (</a:t>
            </a:r>
            <a:r>
              <a:rPr lang="en-US" altLang="ja-JP" sz="1800" dirty="0" err="1"/>
              <a:t>hh:mm:ss</a:t>
            </a:r>
            <a:r>
              <a:rPr lang="en-US" altLang="ja-JP" sz="1800" dirty="0"/>
              <a:t>) </a:t>
            </a:r>
          </a:p>
          <a:p>
            <a:pPr marL="257175" lvl="1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1800" dirty="0" err="1"/>
              <a:t>cycletime</a:t>
            </a:r>
            <a:r>
              <a:rPr lang="en-US" altLang="ja-JP" sz="1800" dirty="0"/>
              <a:t> (</a:t>
            </a:r>
            <a:r>
              <a:rPr lang="en-US" altLang="ja-JP" sz="1800" dirty="0" err="1"/>
              <a:t>hh:mm:ss</a:t>
            </a:r>
            <a:r>
              <a:rPr lang="en-US" altLang="ja-JP" sz="1800" dirty="0"/>
              <a:t>)</a:t>
            </a:r>
          </a:p>
          <a:p>
            <a:pPr marL="257175" lvl="1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endParaRPr lang="en-US" altLang="ja-JP" sz="1800" dirty="0"/>
          </a:p>
          <a:p>
            <a:pPr marL="257175" lvl="1" indent="0" eaLnBrk="1" hangingPunct="1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en-US" altLang="ja-JP" sz="1400" dirty="0"/>
              <a:t>To make continuous measurement, set the same time for both </a:t>
            </a:r>
            <a:r>
              <a:rPr lang="en-US" altLang="ja-JP" sz="1400" dirty="0" err="1"/>
              <a:t>starttime</a:t>
            </a:r>
            <a:r>
              <a:rPr lang="en-US" altLang="ja-JP" sz="1400" dirty="0"/>
              <a:t> and </a:t>
            </a:r>
            <a:r>
              <a:rPr lang="en-US" altLang="ja-JP" sz="1400" dirty="0" err="1"/>
              <a:t>endtime</a:t>
            </a:r>
            <a:r>
              <a:rPr lang="en-US" altLang="ja-JP" sz="1400" dirty="0"/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42900" y="2101324"/>
            <a:ext cx="6096000" cy="233910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1">
              <a:defRPr/>
            </a:pPr>
            <a:r>
              <a:rPr lang="en-US" altLang="ja-JP" sz="2800" dirty="0"/>
              <a:t>VLF</a:t>
            </a:r>
            <a:r>
              <a:rPr lang="ja-JP" altLang="en-US" sz="2800" dirty="0"/>
              <a:t> </a:t>
            </a:r>
            <a:r>
              <a:rPr lang="en-US" altLang="ja-JP" sz="2800" dirty="0"/>
              <a:t>system</a:t>
            </a:r>
            <a:r>
              <a:rPr lang="ja-JP" altLang="en-US" sz="2800" dirty="0"/>
              <a:t> </a:t>
            </a:r>
            <a:endParaRPr lang="en-US" altLang="ja-JP" dirty="0"/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ja-JP" dirty="0"/>
              <a:t>bipolar-5 - +5V</a:t>
            </a:r>
            <a:r>
              <a:rPr lang="ja-JP" altLang="en-US" dirty="0"/>
              <a:t> </a:t>
            </a:r>
            <a:r>
              <a:rPr lang="en-US" altLang="ja-JP" b="1" dirty="0"/>
              <a:t>Differential Inputs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ja-JP" dirty="0"/>
              <a:t>40kHz 3ch Sampling</a:t>
            </a:r>
          </a:p>
          <a:p>
            <a:pPr marL="800100" lvl="1" indent="-457200">
              <a:buFont typeface="Arial" panose="020B0604020202020204" pitchFamily="34" charset="0"/>
              <a:buChar char="•"/>
              <a:defRPr/>
            </a:pPr>
            <a:endParaRPr lang="en-US" altLang="ja-JP" sz="2800" dirty="0"/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ja-JP" dirty="0" err="1"/>
              <a:t>config</a:t>
            </a:r>
            <a:r>
              <a:rPr lang="en-US" altLang="ja-JP" dirty="0"/>
              <a:t> files: Conf_VLF.txt and Shedule_VLF.txt at C:\Vb\VLF_A3_40kHz</a:t>
            </a: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en-US" altLang="ja-JP" dirty="0"/>
              <a:t>data files: F:\vlfdata</a:t>
            </a:r>
          </a:p>
        </p:txBody>
      </p:sp>
    </p:spTree>
    <p:extLst>
      <p:ext uri="{BB962C8B-B14F-4D97-AF65-F5344CB8AC3E}">
        <p14:creationId xmlns:p14="http://schemas.microsoft.com/office/powerpoint/2010/main" val="275304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2900" y="-68263"/>
            <a:ext cx="10515600" cy="1325563"/>
          </a:xfrm>
        </p:spPr>
        <p:txBody>
          <a:bodyPr/>
          <a:lstStyle/>
          <a:p>
            <a:r>
              <a:rPr lang="en-US" dirty="0" smtClean="0"/>
              <a:t>How to restart the system</a:t>
            </a:r>
            <a:endParaRPr lang="en-US" dirty="0"/>
          </a:p>
        </p:txBody>
      </p:sp>
      <p:sp>
        <p:nvSpPr>
          <p:cNvPr id="7" name="コンテンツ プレースホルダ 2"/>
          <p:cNvSpPr>
            <a:spLocks noGrp="1"/>
          </p:cNvSpPr>
          <p:nvPr>
            <p:ph idx="1"/>
          </p:nvPr>
        </p:nvSpPr>
        <p:spPr>
          <a:xfrm>
            <a:off x="971550" y="1219200"/>
            <a:ext cx="4629150" cy="5167313"/>
          </a:xfrm>
        </p:spPr>
        <p:txBody>
          <a:bodyPr/>
          <a:lstStyle/>
          <a:p>
            <a:pPr marL="385763" indent="-385763" eaLnBrk="1" hangingPunct="1">
              <a:buFont typeface="Calibri" panose="020F0502020204030204" pitchFamily="34" charset="0"/>
              <a:buAutoNum type="arabicPeriod"/>
            </a:pPr>
            <a:r>
              <a:rPr lang="en-US" altLang="ja-JP" sz="1500" smtClean="0"/>
              <a:t>Turn on the UPS backup battery</a:t>
            </a:r>
          </a:p>
          <a:p>
            <a:pPr marL="385763" indent="-385763" eaLnBrk="1" hangingPunct="1">
              <a:buFont typeface="Calibri" panose="020F0502020204030204" pitchFamily="34" charset="0"/>
              <a:buAutoNum type="arabicPeriod"/>
            </a:pPr>
            <a:endParaRPr lang="en-US" altLang="ja-JP" sz="1500" smtClean="0"/>
          </a:p>
          <a:p>
            <a:pPr marL="385763" indent="-385763" eaLnBrk="1" hangingPunct="1">
              <a:buFont typeface="Calibri" panose="020F0502020204030204" pitchFamily="34" charset="0"/>
              <a:buAutoNum type="arabicPeriod"/>
            </a:pPr>
            <a:endParaRPr lang="en-US" altLang="ja-JP" sz="1500" smtClean="0"/>
          </a:p>
          <a:p>
            <a:pPr marL="385763" indent="-385763" eaLnBrk="1" hangingPunct="1">
              <a:buFont typeface="Calibri" panose="020F0502020204030204" pitchFamily="34" charset="0"/>
              <a:buAutoNum type="arabicPeriod"/>
            </a:pPr>
            <a:endParaRPr lang="en-US" altLang="ja-JP" sz="1500" smtClean="0"/>
          </a:p>
          <a:p>
            <a:pPr marL="385763" indent="-385763" eaLnBrk="1" hangingPunct="1">
              <a:buFont typeface="Calibri" panose="020F0502020204030204" pitchFamily="34" charset="0"/>
              <a:buAutoNum type="arabicPeriod"/>
            </a:pPr>
            <a:endParaRPr lang="en-US" altLang="ja-JP" sz="1500" smtClean="0"/>
          </a:p>
          <a:p>
            <a:pPr marL="385763" indent="-385763" eaLnBrk="1" hangingPunct="1">
              <a:buFont typeface="Calibri" panose="020F0502020204030204" pitchFamily="34" charset="0"/>
              <a:buAutoNum type="arabicPeriod"/>
            </a:pPr>
            <a:endParaRPr lang="en-US" altLang="ja-JP" sz="1500" smtClean="0"/>
          </a:p>
          <a:p>
            <a:pPr marL="385763" indent="-385763" eaLnBrk="1" hangingPunct="1">
              <a:buFont typeface="Calibri" panose="020F0502020204030204" pitchFamily="34" charset="0"/>
              <a:buAutoNum type="arabicPeriod"/>
            </a:pPr>
            <a:endParaRPr lang="en-US" altLang="ja-JP" sz="1500" smtClean="0"/>
          </a:p>
          <a:p>
            <a:pPr marL="385763" indent="-385763" eaLnBrk="1" hangingPunct="1">
              <a:buFont typeface="Calibri" panose="020F0502020204030204" pitchFamily="34" charset="0"/>
              <a:buAutoNum type="arabicPeriod"/>
            </a:pPr>
            <a:endParaRPr lang="en-US" altLang="ja-JP" sz="1500" smtClean="0"/>
          </a:p>
          <a:p>
            <a:pPr marL="385763" indent="-385763" eaLnBrk="1" hangingPunct="1">
              <a:buFont typeface="Calibri" panose="020F0502020204030204" pitchFamily="34" charset="0"/>
              <a:buAutoNum type="arabicPeriod"/>
            </a:pPr>
            <a:endParaRPr lang="en-US" altLang="ja-JP" sz="1500" smtClean="0"/>
          </a:p>
          <a:p>
            <a:pPr marL="385763" indent="-385763" eaLnBrk="1" hangingPunct="1">
              <a:buFont typeface="Calibri" panose="020F0502020204030204" pitchFamily="34" charset="0"/>
              <a:buAutoNum type="arabicPeriod"/>
            </a:pPr>
            <a:endParaRPr lang="en-US" altLang="ja-JP" sz="1500" smtClean="0"/>
          </a:p>
          <a:p>
            <a:pPr marL="385763" indent="-385763" eaLnBrk="1" hangingPunct="1">
              <a:buFont typeface="Calibri" panose="020F0502020204030204" pitchFamily="34" charset="0"/>
              <a:buAutoNum type="arabicPeriod"/>
            </a:pPr>
            <a:endParaRPr lang="en-US" altLang="ja-JP" sz="1500" smtClean="0"/>
          </a:p>
          <a:p>
            <a:pPr marL="385763" indent="-385763" eaLnBrk="1" hangingPunct="1">
              <a:buFont typeface="Calibri" panose="020F0502020204030204" pitchFamily="34" charset="0"/>
              <a:buAutoNum type="arabicPeriod"/>
            </a:pPr>
            <a:endParaRPr lang="en-US" altLang="ja-JP" sz="1500" smtClean="0"/>
          </a:p>
          <a:p>
            <a:pPr marL="385763" indent="-385763" eaLnBrk="1" hangingPunct="1">
              <a:buFont typeface="Calibri" panose="020F0502020204030204" pitchFamily="34" charset="0"/>
              <a:buAutoNum type="arabicPeriod"/>
            </a:pPr>
            <a:endParaRPr lang="en-US" altLang="ja-JP" sz="1500" smtClean="0"/>
          </a:p>
          <a:p>
            <a:pPr marL="385763" indent="-385763" eaLnBrk="1" hangingPunct="1">
              <a:buFont typeface="Calibri" panose="020F0502020204030204" pitchFamily="34" charset="0"/>
              <a:buAutoNum type="arabicPeriod"/>
            </a:pPr>
            <a:r>
              <a:rPr lang="en-US" altLang="ja-JP" sz="1500" smtClean="0"/>
              <a:t>Turn on the main amplifier</a:t>
            </a:r>
          </a:p>
          <a:p>
            <a:pPr marL="385763" indent="-385763" eaLnBrk="1" hangingPunct="1">
              <a:buFont typeface="Calibri" panose="020F0502020204030204" pitchFamily="34" charset="0"/>
              <a:buAutoNum type="arabicPeriod"/>
            </a:pPr>
            <a:endParaRPr lang="en-US" altLang="ja-JP" sz="1500" smtClean="0"/>
          </a:p>
        </p:txBody>
      </p:sp>
      <p:sp>
        <p:nvSpPr>
          <p:cNvPr id="8" name="テキスト ボックス 17"/>
          <p:cNvSpPr txBox="1">
            <a:spLocks noChangeArrowheads="1"/>
          </p:cNvSpPr>
          <p:nvPr/>
        </p:nvSpPr>
        <p:spPr bwMode="auto">
          <a:xfrm>
            <a:off x="1233488" y="4392613"/>
            <a:ext cx="2243137" cy="30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350" smtClean="0">
                <a:latin typeface="Arial" panose="020B0604020202020204" pitchFamily="34" charset="0"/>
              </a:rPr>
              <a:t>UPS power backup battery</a:t>
            </a:r>
          </a:p>
        </p:txBody>
      </p:sp>
      <p:sp>
        <p:nvSpPr>
          <p:cNvPr id="9" name="Text Box 24"/>
          <p:cNvSpPr txBox="1">
            <a:spLocks noChangeArrowheads="1"/>
          </p:cNvSpPr>
          <p:nvPr/>
        </p:nvSpPr>
        <p:spPr bwMode="auto">
          <a:xfrm>
            <a:off x="3178175" y="1881188"/>
            <a:ext cx="2646363" cy="1131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Char char="•"/>
              <a:defRPr/>
            </a:pPr>
            <a:r>
              <a:rPr lang="en-US" altLang="ja-JP" sz="1350" dirty="0" smtClean="0">
                <a:latin typeface="Arial" panose="020B0604020202020204" pitchFamily="34" charset="0"/>
              </a:rPr>
              <a:t>Push the button for ~3 seconds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350" dirty="0" smtClean="0">
                <a:latin typeface="Arial" panose="020B0604020202020204" pitchFamily="34" charset="0"/>
              </a:rPr>
              <a:t> until the buzzer sounds,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350" dirty="0" smtClean="0">
                <a:latin typeface="Arial" panose="020B0604020202020204" pitchFamily="34" charset="0"/>
              </a:rPr>
              <a:t>then turn  “INV” LED ON.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ja-JP" sz="1350" dirty="0" smtClean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ja-JP" sz="1350" dirty="0" smtClean="0">
              <a:latin typeface="Arial" panose="020B0604020202020204" pitchFamily="34" charset="0"/>
            </a:endParaRPr>
          </a:p>
        </p:txBody>
      </p:sp>
      <p:pic>
        <p:nvPicPr>
          <p:cNvPr id="10" name="図 20" descr="THA1000-10_2013072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1625600"/>
            <a:ext cx="179387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グループ化 2"/>
          <p:cNvGrpSpPr>
            <a:grpSpLocks/>
          </p:cNvGrpSpPr>
          <p:nvPr/>
        </p:nvGrpSpPr>
        <p:grpSpPr bwMode="auto">
          <a:xfrm>
            <a:off x="2028825" y="2800350"/>
            <a:ext cx="1174750" cy="700088"/>
            <a:chOff x="6308631" y="4092608"/>
            <a:chExt cx="1567547" cy="934243"/>
          </a:xfrm>
        </p:grpSpPr>
        <p:sp>
          <p:nvSpPr>
            <p:cNvPr id="12" name="円/楕円 16"/>
            <p:cNvSpPr/>
            <p:nvPr/>
          </p:nvSpPr>
          <p:spPr bwMode="auto">
            <a:xfrm>
              <a:off x="6308631" y="4821359"/>
              <a:ext cx="194884" cy="205492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13" name="直線コネクタ 17"/>
            <p:cNvCxnSpPr>
              <a:stCxn id="12" idx="7"/>
            </p:cNvCxnSpPr>
            <p:nvPr/>
          </p:nvCxnSpPr>
          <p:spPr bwMode="auto">
            <a:xfrm rot="5400000" flipH="1" flipV="1">
              <a:off x="6460068" y="4273758"/>
              <a:ext cx="582578" cy="55076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8"/>
            <p:cNvSpPr txBox="1">
              <a:spLocks noChangeArrowheads="1"/>
            </p:cNvSpPr>
            <p:nvPr/>
          </p:nvSpPr>
          <p:spPr bwMode="auto">
            <a:xfrm>
              <a:off x="7028855" y="4092608"/>
              <a:ext cx="847323" cy="40039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kumimoji="1"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ja-JP" sz="1350" smtClean="0">
                  <a:solidFill>
                    <a:srgbClr val="FF0000"/>
                  </a:solidFill>
                </a:rPr>
                <a:t>switch</a:t>
              </a:r>
              <a:endParaRPr lang="ja-JP" altLang="en-US" sz="1350" smtClean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5294313"/>
            <a:ext cx="1833562" cy="137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テキスト ボックス 18"/>
          <p:cNvSpPr txBox="1">
            <a:spLocks noChangeArrowheads="1"/>
          </p:cNvSpPr>
          <p:nvPr/>
        </p:nvSpPr>
        <p:spPr bwMode="auto">
          <a:xfrm>
            <a:off x="3316288" y="5324475"/>
            <a:ext cx="795337" cy="508000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350" smtClean="0">
                <a:solidFill>
                  <a:srgbClr val="FF0000"/>
                </a:solidFill>
              </a:rPr>
              <a:t>switch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ja-JP" sz="1350" smtClean="0">
                <a:solidFill>
                  <a:srgbClr val="FF0000"/>
                </a:solidFill>
              </a:rPr>
              <a:t>backside</a:t>
            </a:r>
            <a:endParaRPr lang="ja-JP" altLang="en-US" sz="1350" smtClean="0">
              <a:solidFill>
                <a:srgbClr val="FF0000"/>
              </a:solidFill>
            </a:endParaRPr>
          </a:p>
        </p:txBody>
      </p:sp>
      <p:cxnSp>
        <p:nvCxnSpPr>
          <p:cNvPr id="17" name="直線コネクタ 3"/>
          <p:cNvCxnSpPr/>
          <p:nvPr/>
        </p:nvCxnSpPr>
        <p:spPr>
          <a:xfrm>
            <a:off x="2300288" y="5376863"/>
            <a:ext cx="1049337" cy="8572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円/楕円 5"/>
          <p:cNvSpPr/>
          <p:nvPr/>
        </p:nvSpPr>
        <p:spPr>
          <a:xfrm>
            <a:off x="1677988" y="5221288"/>
            <a:ext cx="623887" cy="311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19" name="コンテンツ プレースホルダ 2"/>
          <p:cNvSpPr txBox="1">
            <a:spLocks/>
          </p:cNvSpPr>
          <p:nvPr/>
        </p:nvSpPr>
        <p:spPr>
          <a:xfrm>
            <a:off x="7321550" y="474662"/>
            <a:ext cx="4629150" cy="62690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5763" indent="-385763">
              <a:buFont typeface="Calibri" panose="020F0502020204030204" pitchFamily="34" charset="0"/>
              <a:buAutoNum type="arabicPeriod" startAt="3"/>
            </a:pPr>
            <a:r>
              <a:rPr lang="en-US" altLang="ja-JP" sz="1500" smtClean="0"/>
              <a:t>Turn on the Windows PC.</a:t>
            </a:r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endParaRPr lang="en-US" altLang="ja-JP" sz="1500" smtClean="0"/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endParaRPr lang="en-US" altLang="ja-JP" sz="1500" smtClean="0"/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endParaRPr lang="en-US" altLang="ja-JP" sz="1500" smtClean="0"/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endParaRPr lang="en-US" altLang="ja-JP" sz="1500" smtClean="0"/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endParaRPr lang="en-US" altLang="ja-JP" sz="1500" smtClean="0"/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endParaRPr lang="en-US" altLang="ja-JP" sz="1500" smtClean="0"/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endParaRPr lang="en-US" altLang="ja-JP" sz="1500" smtClean="0"/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endParaRPr lang="en-US" altLang="ja-JP" sz="1500" smtClean="0"/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endParaRPr lang="en-US" altLang="ja-JP" sz="1500" smtClean="0"/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endParaRPr lang="en-US" altLang="ja-JP" sz="1500" smtClean="0"/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r>
              <a:rPr lang="en-US" altLang="ja-JP" sz="1500" smtClean="0"/>
              <a:t>Turn on the External Hard Disk Drive.</a:t>
            </a:r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endParaRPr lang="en-US" altLang="ja-JP" sz="1500" smtClean="0"/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endParaRPr lang="en-US" altLang="ja-JP" sz="1500" smtClean="0"/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endParaRPr lang="en-US" altLang="ja-JP" sz="1500" smtClean="0"/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endParaRPr lang="en-US" altLang="ja-JP" sz="1500" smtClean="0"/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endParaRPr lang="en-US" altLang="ja-JP" sz="1500" smtClean="0"/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endParaRPr lang="en-US" altLang="ja-JP" sz="1500" smtClean="0"/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endParaRPr lang="en-US" altLang="ja-JP" sz="1500" smtClean="0"/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endParaRPr lang="en-US" altLang="ja-JP" sz="1500" smtClean="0"/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endParaRPr lang="en-US" altLang="ja-JP" sz="1500" smtClean="0"/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endParaRPr lang="en-US" altLang="ja-JP" sz="1500" smtClean="0"/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endParaRPr lang="en-US" altLang="ja-JP" sz="1500" smtClean="0"/>
          </a:p>
          <a:p>
            <a:pPr marL="385763" indent="-385763">
              <a:buFont typeface="Calibri" panose="020F0502020204030204" pitchFamily="34" charset="0"/>
              <a:buAutoNum type="arabicPeriod" startAt="3"/>
            </a:pPr>
            <a:endParaRPr lang="en-US" altLang="ja-JP" sz="1500"/>
          </a:p>
        </p:txBody>
      </p:sp>
      <p:pic>
        <p:nvPicPr>
          <p:cNvPr id="21" name="図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775" y="1082675"/>
            <a:ext cx="2873375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テキスト ボックス 1"/>
          <p:cNvSpPr txBox="1">
            <a:spLocks noChangeArrowheads="1"/>
          </p:cNvSpPr>
          <p:nvPr/>
        </p:nvSpPr>
        <p:spPr bwMode="auto">
          <a:xfrm>
            <a:off x="7721600" y="792162"/>
            <a:ext cx="4194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200">
                <a:latin typeface="Arial" panose="020B0604020202020204" pitchFamily="34" charset="0"/>
              </a:rPr>
              <a:t>Automatically turn on when plugged to power cable.</a:t>
            </a:r>
            <a:endParaRPr lang="ja-JP" altLang="en-US" sz="1200">
              <a:latin typeface="Arial" panose="020B0604020202020204" pitchFamily="34" charset="0"/>
            </a:endParaRPr>
          </a:p>
        </p:txBody>
      </p:sp>
      <p:pic>
        <p:nvPicPr>
          <p:cNvPr id="23" name="図 13" descr="BUFFALO_EXTERNAL_HDD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0"/>
          <a:stretch>
            <a:fillRect/>
          </a:stretch>
        </p:blipFill>
        <p:spPr bwMode="auto">
          <a:xfrm>
            <a:off x="8548687" y="4514850"/>
            <a:ext cx="147955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テキスト ボックス 1"/>
          <p:cNvSpPr txBox="1">
            <a:spLocks noChangeArrowheads="1"/>
          </p:cNvSpPr>
          <p:nvPr/>
        </p:nvSpPr>
        <p:spPr bwMode="auto">
          <a:xfrm>
            <a:off x="7721600" y="3894137"/>
            <a:ext cx="41941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1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5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1200">
                <a:latin typeface="Arial" panose="020B0604020202020204" pitchFamily="34" charset="0"/>
              </a:rPr>
              <a:t>Automatically turn on when PC powered on.</a:t>
            </a:r>
            <a:endParaRPr lang="ja-JP" altLang="en-US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714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2900" y="-68263"/>
            <a:ext cx="11658600" cy="13255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Data Acquisition Program (VLF_A3_40kHZ.exe)</a:t>
            </a:r>
            <a:endParaRPr lang="en-US" sz="4000" dirty="0"/>
          </a:p>
        </p:txBody>
      </p:sp>
      <p:sp>
        <p:nvSpPr>
          <p:cNvPr id="25" name="Rectangle 3"/>
          <p:cNvSpPr txBox="1">
            <a:spLocks/>
          </p:cNvSpPr>
          <p:nvPr/>
        </p:nvSpPr>
        <p:spPr>
          <a:xfrm>
            <a:off x="139700" y="928688"/>
            <a:ext cx="8001000" cy="58277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Font typeface="Arial" panose="020B0604020202020204" pitchFamily="34" charset="0"/>
              <a:buNone/>
              <a:defRPr/>
            </a:pPr>
            <a:endParaRPr lang="en-US" altLang="ja-JP" sz="1600" b="1" dirty="0" smtClean="0"/>
          </a:p>
          <a:p>
            <a:pPr marL="342900" lvl="1" indent="0">
              <a:buFont typeface="Arial" panose="020B0604020202020204" pitchFamily="34" charset="0"/>
              <a:buNone/>
              <a:defRPr/>
            </a:pPr>
            <a:r>
              <a:rPr lang="en-US" altLang="ja-JP" sz="1600" b="1" dirty="0" smtClean="0"/>
              <a:t>Description of the Program</a:t>
            </a:r>
          </a:p>
          <a:p>
            <a:pPr marL="628650" lvl="1" indent="-285750">
              <a:buFont typeface="Wingdings" panose="05000000000000000000" pitchFamily="2" charset="2"/>
              <a:buChar char="§"/>
              <a:defRPr/>
            </a:pPr>
            <a:r>
              <a:rPr lang="en-US" altLang="ja-JP" sz="1600" dirty="0" smtClean="0"/>
              <a:t>“C:\</a:t>
            </a:r>
            <a:r>
              <a:rPr lang="en-US" altLang="ja-JP" sz="1600" dirty="0" err="1" smtClean="0"/>
              <a:t>Vb</a:t>
            </a:r>
            <a:r>
              <a:rPr lang="en-US" altLang="ja-JP" sz="1600" dirty="0" smtClean="0"/>
              <a:t>\VLF_A3_40kHz\VLF_A3_40kHz.exe” automatically starts up when Windows OS is started.  </a:t>
            </a:r>
          </a:p>
          <a:p>
            <a:pPr marL="628650" lvl="1" indent="-285750">
              <a:buFont typeface="Wingdings" panose="05000000000000000000" pitchFamily="2" charset="2"/>
              <a:buChar char="§"/>
              <a:defRPr/>
            </a:pPr>
            <a:r>
              <a:rPr lang="en-US" altLang="ja-JP" sz="1600" dirty="0" smtClean="0"/>
              <a:t>When the program is started, it initialize the A/D board, and start data acquisition at the time of </a:t>
            </a:r>
            <a:r>
              <a:rPr lang="en-US" altLang="ja-JP" sz="1600" dirty="0" err="1" smtClean="0"/>
              <a:t>starttime</a:t>
            </a:r>
            <a:r>
              <a:rPr lang="en-US" altLang="ja-JP" sz="1600" dirty="0" smtClean="0"/>
              <a:t>.  </a:t>
            </a:r>
          </a:p>
          <a:p>
            <a:pPr marL="628650" lvl="1" indent="-285750">
              <a:buFont typeface="Wingdings" panose="05000000000000000000" pitchFamily="2" charset="2"/>
              <a:buChar char="§"/>
              <a:defRPr/>
            </a:pPr>
            <a:r>
              <a:rPr lang="en-US" altLang="ja-JP" sz="1600" dirty="0" smtClean="0"/>
              <a:t>The setup parameters of A/D board initialization is as follows: </a:t>
            </a:r>
            <a:endParaRPr lang="ja-JP" altLang="en-US" sz="1600" dirty="0" smtClean="0"/>
          </a:p>
          <a:p>
            <a:pPr marL="1085850" lvl="2" indent="-285750">
              <a:buFont typeface="Courier New" panose="02070309020205020404" pitchFamily="49" charset="0"/>
              <a:buChar char="o"/>
              <a:defRPr/>
            </a:pPr>
            <a:r>
              <a:rPr lang="en-US" altLang="ja-JP" sz="1600" dirty="0" smtClean="0"/>
              <a:t>Input Range:  -5 - +5V</a:t>
            </a:r>
          </a:p>
          <a:p>
            <a:pPr marL="1085850" lvl="2" indent="-285750">
              <a:buFont typeface="Courier New" panose="02070309020205020404" pitchFamily="49" charset="0"/>
              <a:buChar char="o"/>
              <a:defRPr/>
            </a:pPr>
            <a:r>
              <a:rPr lang="en-US" altLang="ja-JP" sz="1600" dirty="0" smtClean="0"/>
              <a:t>Memory Type: FIFO</a:t>
            </a:r>
          </a:p>
          <a:p>
            <a:pPr marL="1085850" lvl="2" indent="-285750">
              <a:buFont typeface="Courier New" panose="02070309020205020404" pitchFamily="49" charset="0"/>
              <a:buChar char="o"/>
              <a:defRPr/>
            </a:pPr>
            <a:r>
              <a:rPr lang="en-US" altLang="ja-JP" sz="1600" dirty="0" smtClean="0"/>
              <a:t>Clock Type: Internal</a:t>
            </a:r>
          </a:p>
          <a:p>
            <a:pPr marL="1085850" lvl="2" indent="-285750">
              <a:buFont typeface="Courier New" panose="02070309020205020404" pitchFamily="49" charset="0"/>
              <a:buChar char="o"/>
              <a:defRPr/>
            </a:pPr>
            <a:r>
              <a:rPr lang="en-US" altLang="ja-JP" sz="1600" dirty="0" smtClean="0"/>
              <a:t>Sampling Clock (</a:t>
            </a:r>
            <a:r>
              <a:rPr lang="en-US" altLang="ja-JP" sz="1600" dirty="0" err="1" smtClean="0"/>
              <a:t>usec</a:t>
            </a:r>
            <a:r>
              <a:rPr lang="en-US" altLang="ja-JP" sz="1600" dirty="0" smtClean="0"/>
              <a:t>): 10  (10</a:t>
            </a:r>
            <a:r>
              <a:rPr lang="el-GR" altLang="ja-JP" sz="1600" dirty="0" smtClean="0"/>
              <a:t>μ</a:t>
            </a:r>
            <a:r>
              <a:rPr lang="en-US" altLang="ja-JP" sz="1600" dirty="0" smtClean="0"/>
              <a:t>sec)</a:t>
            </a:r>
          </a:p>
          <a:p>
            <a:pPr marL="1085850" lvl="2" indent="-285750">
              <a:buFont typeface="Courier New" panose="02070309020205020404" pitchFamily="49" charset="0"/>
              <a:buChar char="o"/>
              <a:defRPr/>
            </a:pPr>
            <a:r>
              <a:rPr lang="en-US" altLang="ja-JP" sz="1600" dirty="0" smtClean="0"/>
              <a:t>Start Trigger Type: Software</a:t>
            </a:r>
          </a:p>
          <a:p>
            <a:pPr marL="1085850" lvl="2" indent="-285750">
              <a:buFont typeface="Courier New" panose="02070309020205020404" pitchFamily="49" charset="0"/>
              <a:buChar char="o"/>
              <a:defRPr/>
            </a:pPr>
            <a:r>
              <a:rPr lang="en-US" altLang="ja-JP" sz="1600" dirty="0" smtClean="0"/>
              <a:t>Stop Trigger Type: Command</a:t>
            </a:r>
          </a:p>
          <a:p>
            <a:pPr marL="628650" lvl="1" indent="-285750">
              <a:buFont typeface="Wingdings" panose="05000000000000000000" pitchFamily="2" charset="2"/>
              <a:buChar char="§"/>
              <a:defRPr/>
            </a:pPr>
            <a:r>
              <a:rPr lang="en-US" altLang="ja-JP" sz="1600" dirty="0" smtClean="0"/>
              <a:t>If you want to start data acquisition manually, choose [Manual] -&gt; [Manual Run] in menu bar.  Then the program make data acquisition from the current time over 1 file.  </a:t>
            </a:r>
          </a:p>
          <a:p>
            <a:pPr marL="628650" lvl="1" indent="-285750">
              <a:buFont typeface="Wingdings" panose="05000000000000000000" pitchFamily="2" charset="2"/>
              <a:buChar char="§"/>
              <a:defRPr/>
            </a:pPr>
            <a:r>
              <a:rPr lang="en-US" altLang="ja-JP" sz="1600" dirty="0" smtClean="0"/>
              <a:t>The data filename is “VLF02_20yymmddhhnnss_40k_Ch.OUJ” </a:t>
            </a:r>
          </a:p>
          <a:p>
            <a:pPr marL="628650" lvl="1" indent="-285750">
              <a:buFont typeface="Wingdings" panose="05000000000000000000" pitchFamily="2" charset="2"/>
              <a:buChar char="§"/>
              <a:defRPr/>
            </a:pPr>
            <a:r>
              <a:rPr lang="en-US" altLang="ja-JP" sz="1600" dirty="0" smtClean="0"/>
              <a:t>The acquired data is stored at the external-HDD at F:\ </a:t>
            </a:r>
            <a:r>
              <a:rPr lang="en-US" altLang="ja-JP" sz="1600" dirty="0" err="1" smtClean="0"/>
              <a:t>vlfdata</a:t>
            </a:r>
            <a:r>
              <a:rPr lang="en-US" altLang="ja-JP" sz="1600" dirty="0" smtClean="0"/>
              <a:t>\</a:t>
            </a:r>
            <a:r>
              <a:rPr lang="en-US" altLang="ja-JP" sz="1600" dirty="0" err="1" smtClean="0"/>
              <a:t>yymmdd</a:t>
            </a:r>
            <a:r>
              <a:rPr lang="en-US" altLang="ja-JP" sz="1600" dirty="0" smtClean="0"/>
              <a:t>\.  </a:t>
            </a:r>
          </a:p>
          <a:p>
            <a:pPr marL="628650" lvl="1" indent="-285750">
              <a:buFont typeface="Wingdings" panose="05000000000000000000" pitchFamily="2" charset="2"/>
              <a:buChar char="§"/>
              <a:defRPr/>
            </a:pPr>
            <a:r>
              <a:rPr lang="en-US" altLang="ja-JP" sz="1600" dirty="0" smtClean="0"/>
              <a:t>To stop data acquisition, click “stop” button.  Then you will see a message like “A/D Stop. 2016/10/15 02:21:01” in the textbox in the </a:t>
            </a:r>
            <a:r>
              <a:rPr lang="en-US" altLang="ja-JP" sz="1600" dirty="0" err="1" smtClean="0"/>
              <a:t>leftside</a:t>
            </a:r>
            <a:r>
              <a:rPr lang="en-US" altLang="ja-JP" sz="1600" dirty="0" smtClean="0"/>
              <a:t>.  After that, click “Exit”</a:t>
            </a:r>
          </a:p>
          <a:p>
            <a:pPr marL="342900" lvl="1" indent="0">
              <a:buFont typeface="Arial" panose="020B0604020202020204" pitchFamily="34" charset="0"/>
              <a:buNone/>
              <a:defRPr/>
            </a:pPr>
            <a:endParaRPr lang="en-US" altLang="ja-JP" sz="1600" dirty="0" smtClean="0"/>
          </a:p>
        </p:txBody>
      </p:sp>
      <p:pic>
        <p:nvPicPr>
          <p:cNvPr id="26" name="図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700" y="1562100"/>
            <a:ext cx="3906568" cy="42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60341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スライド番号プレースホルダー 3"/>
          <p:cNvSpPr>
            <a:spLocks noGrp="1"/>
          </p:cNvSpPr>
          <p:nvPr>
            <p:ph type="sldNum" sz="quarter" idx="12"/>
          </p:nvPr>
        </p:nvSpPr>
        <p:spPr bwMode="auto">
          <a:xfrm>
            <a:off x="4914900" y="8475663"/>
            <a:ext cx="160020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4A3B1D8-49FE-4CEC-9F97-C1B858BDA851}" type="slidenum">
              <a:rPr lang="ja-JP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ja-JP" sz="1200" smtClean="0">
              <a:solidFill>
                <a:srgbClr val="898989"/>
              </a:solidFill>
            </a:endParaRPr>
          </a:p>
        </p:txBody>
      </p:sp>
      <p:sp>
        <p:nvSpPr>
          <p:cNvPr id="6" name="Rectangle 3"/>
          <p:cNvSpPr txBox="1">
            <a:spLocks/>
          </p:cNvSpPr>
          <p:nvPr/>
        </p:nvSpPr>
        <p:spPr bwMode="auto">
          <a:xfrm>
            <a:off x="0" y="450850"/>
            <a:ext cx="6515100" cy="342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r>
              <a:rPr lang="en-US" altLang="ja-JP" sz="2000" b="1" dirty="0" smtClean="0"/>
              <a:t>UPS Shutdown Driver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r>
              <a:rPr lang="en-US" altLang="ja-JP" sz="2000" b="1" dirty="0" smtClean="0"/>
              <a:t>“</a:t>
            </a:r>
            <a:r>
              <a:rPr lang="en-US" altLang="ja-JP" sz="2000" b="1" dirty="0" err="1" smtClean="0"/>
              <a:t>Acroware-iGYupsDriver</a:t>
            </a:r>
            <a:r>
              <a:rPr lang="en-US" altLang="ja-JP" sz="2000" b="1" dirty="0" smtClean="0"/>
              <a:t>”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endParaRPr lang="en-US" altLang="ja-JP" sz="2000" b="1" dirty="0"/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r>
              <a:rPr lang="en-US" altLang="ja-JP" sz="1400" dirty="0" smtClean="0"/>
              <a:t>This driver is to shutdown the OS when the electric power stops.  </a:t>
            </a:r>
          </a:p>
          <a:p>
            <a:pPr marL="990600" lvl="1" indent="-533400" eaLnBrk="1" hangingPunct="1">
              <a:buFont typeface="Arial" panose="020B0604020202020204" pitchFamily="34" charset="0"/>
              <a:buAutoNum type="circleNumDbPlain" startAt="2"/>
              <a:defRPr/>
            </a:pPr>
            <a:endParaRPr lang="en-US" altLang="ja-JP" sz="1400" dirty="0" smtClean="0"/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r>
              <a:rPr lang="en-US" altLang="ja-JP" sz="1400" dirty="0" smtClean="0"/>
              <a:t>When the OS is started, this driver is automatically started.  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r>
              <a:rPr lang="ja-JP" altLang="en-US" sz="1400" dirty="0" smtClean="0"/>
              <a:t>　　　　　</a:t>
            </a:r>
            <a:r>
              <a:rPr lang="ja-JP" altLang="en-US" sz="1400" dirty="0"/>
              <a:t>　</a:t>
            </a:r>
            <a:r>
              <a:rPr lang="en-US" altLang="ja-JP" sz="1400" dirty="0" smtClean="0"/>
              <a:t>Service </a:t>
            </a:r>
            <a:r>
              <a:rPr lang="en-US" altLang="ja-JP" sz="1400" dirty="0" err="1" smtClean="0"/>
              <a:t>name</a:t>
            </a:r>
            <a:r>
              <a:rPr lang="en-US" altLang="ja-JP" sz="1400" dirty="0" err="1"/>
              <a:t>:</a:t>
            </a:r>
            <a:r>
              <a:rPr lang="en-US" altLang="ja-JP" sz="1400" dirty="0" err="1" smtClean="0"/>
              <a:t>AcrowareGupsd</a:t>
            </a:r>
            <a:endParaRPr lang="en-US" altLang="ja-JP" sz="1400" dirty="0" smtClean="0"/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r>
              <a:rPr lang="en-US" altLang="ja-JP" sz="1400" dirty="0" smtClean="0"/>
              <a:t>                 Startup type: Automatic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r>
              <a:rPr lang="en-US" altLang="ja-JP" sz="1400" dirty="0" smtClean="0"/>
              <a:t>This driver is installed in the following folder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r>
              <a:rPr lang="en-US" altLang="ja-JP" sz="1400" dirty="0"/>
              <a:t>C:\Program Files (x86)\</a:t>
            </a:r>
            <a:r>
              <a:rPr lang="en-US" altLang="ja-JP" sz="1400" dirty="0" smtClean="0"/>
              <a:t>GSYUASA\</a:t>
            </a:r>
            <a:r>
              <a:rPr lang="en-US" altLang="ja-JP" sz="1400" dirty="0" err="1" smtClean="0"/>
              <a:t>AcrowareGYupsd</a:t>
            </a:r>
            <a:endParaRPr lang="en-US" altLang="ja-JP" sz="1400" dirty="0" smtClean="0"/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endParaRPr lang="en-US" altLang="ja-JP" sz="1400" b="1" dirty="0" smtClean="0"/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r>
              <a:rPr lang="en-US" altLang="ja-JP" sz="1400" b="1" dirty="0" smtClean="0"/>
              <a:t>Setup Tool </a:t>
            </a:r>
          </a:p>
          <a:p>
            <a:pPr marL="457200" lvl="1" indent="0" eaLnBrk="1" hangingPunct="1">
              <a:buFont typeface="Arial" panose="020B0604020202020204" pitchFamily="34" charset="0"/>
              <a:buNone/>
              <a:defRPr/>
            </a:pPr>
            <a:r>
              <a:rPr lang="en-US" altLang="ja-JP" sz="1400" dirty="0"/>
              <a:t>C:\Program Files (x86)\</a:t>
            </a:r>
            <a:r>
              <a:rPr lang="en-US" altLang="ja-JP" sz="1400" dirty="0" smtClean="0"/>
              <a:t>GSYUASA\</a:t>
            </a:r>
            <a:r>
              <a:rPr lang="en-US" altLang="ja-JP" sz="1400" dirty="0" err="1" smtClean="0"/>
              <a:t>AcrowareGYupsd</a:t>
            </a:r>
            <a:r>
              <a:rPr lang="en-US" altLang="ja-JP" sz="1400" dirty="0" smtClean="0"/>
              <a:t>\gyconftool.exe</a:t>
            </a:r>
          </a:p>
        </p:txBody>
      </p:sp>
      <p:pic>
        <p:nvPicPr>
          <p:cNvPr id="7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775" y="4430713"/>
            <a:ext cx="292893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2"/>
          <p:cNvSpPr txBox="1">
            <a:spLocks noChangeArrowheads="1"/>
          </p:cNvSpPr>
          <p:nvPr/>
        </p:nvSpPr>
        <p:spPr bwMode="auto">
          <a:xfrm>
            <a:off x="3357563" y="4719638"/>
            <a:ext cx="19431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ja-JP" alt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← 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</a:rPr>
              <a:t>COM</a:t>
            </a:r>
            <a:r>
              <a:rPr lang="ja-JP" alt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</a:rPr>
              <a:t>port</a:t>
            </a:r>
            <a:r>
              <a:rPr lang="ja-JP" altLang="en-US" sz="1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ja-JP" sz="1200" dirty="0">
                <a:solidFill>
                  <a:srgbClr val="FF0000"/>
                </a:solidFill>
                <a:latin typeface="Arial" panose="020B0604020202020204" pitchFamily="34" charset="0"/>
              </a:rPr>
              <a:t>number</a:t>
            </a:r>
            <a:endParaRPr lang="ja-JP" altLang="en-US" sz="1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78500" y="1190982"/>
            <a:ext cx="61849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en-US" altLang="ja-JP" sz="1400" b="1" dirty="0"/>
              <a:t>Even Log File</a:t>
            </a:r>
          </a:p>
          <a:p>
            <a:pPr lvl="1">
              <a:defRPr/>
            </a:pPr>
            <a:r>
              <a:rPr lang="en-US" altLang="ja-JP" sz="1400" dirty="0"/>
              <a:t>C:\Program Files (x86)\GSYUASA\</a:t>
            </a:r>
            <a:r>
              <a:rPr lang="en-US" altLang="ja-JP" sz="1400" dirty="0" err="1"/>
              <a:t>AcrowareGYupsd</a:t>
            </a:r>
            <a:r>
              <a:rPr lang="en-US" altLang="ja-JP" sz="1400" dirty="0"/>
              <a:t>\log\EventS.log</a:t>
            </a:r>
            <a:r>
              <a:rPr lang="ja-JP" altLang="en-US" sz="1400" dirty="0"/>
              <a:t> </a:t>
            </a:r>
            <a:endParaRPr lang="en-US" altLang="ja-JP" sz="1400" dirty="0"/>
          </a:p>
          <a:p>
            <a:pPr lvl="1">
              <a:defRPr/>
            </a:pPr>
            <a:r>
              <a:rPr lang="en-US" altLang="ja-JP" sz="1400" dirty="0"/>
              <a:t>It the connection is correct, the following log is stored in the log file (in Japanese).  </a:t>
            </a:r>
          </a:p>
          <a:p>
            <a:pPr lvl="1">
              <a:defRPr/>
            </a:pPr>
            <a:endParaRPr lang="en-US" altLang="ja-JP" sz="1400" dirty="0"/>
          </a:p>
          <a:p>
            <a:pPr lvl="1">
              <a:defRPr/>
            </a:pPr>
            <a:r>
              <a:rPr lang="ja-JP" altLang="en-US" sz="1400" dirty="0"/>
              <a:t> </a:t>
            </a:r>
            <a:r>
              <a:rPr lang="en-US" altLang="ja-JP" sz="1400" dirty="0"/>
              <a:t>"</a:t>
            </a:r>
            <a:r>
              <a:rPr lang="en-US" altLang="ja-JP" sz="1400" dirty="0" err="1"/>
              <a:t>Acroware</a:t>
            </a:r>
            <a:r>
              <a:rPr lang="en-US" altLang="ja-JP" sz="1400" dirty="0"/>
              <a:t> UPS </a:t>
            </a:r>
            <a:r>
              <a:rPr lang="ja-JP" altLang="en-US" sz="1400" dirty="0"/>
              <a:t>シャットダウンドライバ開始</a:t>
            </a:r>
            <a:r>
              <a:rPr lang="en-US" altLang="ja-JP" sz="1400" dirty="0"/>
              <a:t>(</a:t>
            </a:r>
            <a:r>
              <a:rPr lang="en-US" altLang="ja-JP" sz="1400" dirty="0" err="1"/>
              <a:t>VersionInfo</a:t>
            </a:r>
            <a:r>
              <a:rPr lang="en-US" altLang="ja-JP" sz="1400" dirty="0"/>
              <a:t>.</a:t>
            </a:r>
            <a:r>
              <a:rPr lang="ja-JP" altLang="en-US" sz="1400" dirty="0"/>
              <a:t>）</a:t>
            </a:r>
            <a:r>
              <a:rPr lang="en-US" altLang="ja-JP" sz="1400" dirty="0"/>
              <a:t>"</a:t>
            </a:r>
          </a:p>
          <a:p>
            <a:pPr lvl="1">
              <a:defRPr/>
            </a:pPr>
            <a:r>
              <a:rPr lang="en-US" altLang="ja-JP" sz="1400" dirty="0"/>
              <a:t>"</a:t>
            </a:r>
            <a:r>
              <a:rPr lang="ja-JP" altLang="en-US" sz="1400" dirty="0"/>
              <a:t>通信に成功しました</a:t>
            </a:r>
            <a:r>
              <a:rPr lang="en-US" altLang="ja-JP" sz="1400" dirty="0"/>
              <a:t>(COM3)"</a:t>
            </a:r>
          </a:p>
          <a:p>
            <a:pPr lvl="1">
              <a:defRPr/>
            </a:pPr>
            <a:endParaRPr lang="en-US" altLang="ja-JP" sz="1400" dirty="0"/>
          </a:p>
          <a:p>
            <a:pPr lvl="1">
              <a:defRPr/>
            </a:pPr>
            <a:r>
              <a:rPr lang="en-US" altLang="ja-JP" sz="1400" b="1" dirty="0"/>
              <a:t>Check of the driver at the time of power stop</a:t>
            </a:r>
          </a:p>
          <a:p>
            <a:pPr lvl="1">
              <a:defRPr/>
            </a:pPr>
            <a:endParaRPr lang="en-US" altLang="ja-JP" sz="1400" dirty="0"/>
          </a:p>
          <a:p>
            <a:pPr lvl="1">
              <a:defRPr/>
            </a:pPr>
            <a:r>
              <a:rPr lang="en-US" altLang="ja-JP" sz="1400" dirty="0"/>
              <a:t>The OS is started to be shutdown 70 second after the power stop.  </a:t>
            </a:r>
          </a:p>
          <a:p>
            <a:pPr lvl="1">
              <a:defRPr/>
            </a:pPr>
            <a:r>
              <a:rPr lang="en-US" altLang="ja-JP" sz="1400" dirty="0"/>
              <a:t>The UPS output power will be </a:t>
            </a:r>
            <a:r>
              <a:rPr lang="en-US" altLang="ja-JP" sz="1400" dirty="0" err="1"/>
              <a:t>stoped</a:t>
            </a:r>
            <a:r>
              <a:rPr lang="en-US" altLang="ja-JP" sz="1400" dirty="0"/>
              <a:t> at 240 second after the start of the OS shutdown.  </a:t>
            </a:r>
          </a:p>
          <a:p>
            <a:pPr lvl="1">
              <a:defRPr/>
            </a:pPr>
            <a:r>
              <a:rPr lang="en-US" altLang="ja-JP" sz="1400" dirty="0"/>
              <a:t>When the power is recovered, the UPS output is recovered, and the OS is automatically started.  </a:t>
            </a:r>
          </a:p>
        </p:txBody>
      </p:sp>
    </p:spTree>
    <p:extLst>
      <p:ext uri="{BB962C8B-B14F-4D97-AF65-F5344CB8AC3E}">
        <p14:creationId xmlns:p14="http://schemas.microsoft.com/office/powerpoint/2010/main" val="3886295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2"/>
          <a:srcRect l="12333" r="17364"/>
          <a:stretch/>
        </p:blipFill>
        <p:spPr>
          <a:xfrm rot="5400000">
            <a:off x="1256255" y="1075576"/>
            <a:ext cx="2218407" cy="420728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63" t="15062" r="56337" b="72222"/>
          <a:stretch/>
        </p:blipFill>
        <p:spPr>
          <a:xfrm>
            <a:off x="8903368" y="4369263"/>
            <a:ext cx="2898405" cy="2296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178" y="359345"/>
            <a:ext cx="10515600" cy="1325563"/>
          </a:xfrm>
        </p:spPr>
        <p:txBody>
          <a:bodyPr/>
          <a:lstStyle/>
          <a:p>
            <a:r>
              <a:rPr lang="en-US" dirty="0" smtClean="0"/>
              <a:t>Part list</a:t>
            </a:r>
            <a:endParaRPr lang="en-US" dirty="0"/>
          </a:p>
        </p:txBody>
      </p:sp>
      <p:sp>
        <p:nvSpPr>
          <p:cNvPr id="28" name="Right Arrow 27"/>
          <p:cNvSpPr/>
          <p:nvPr/>
        </p:nvSpPr>
        <p:spPr>
          <a:xfrm flipH="1">
            <a:off x="10362310" y="6341158"/>
            <a:ext cx="330200" cy="203200"/>
          </a:xfrm>
          <a:prstGeom prst="rightArrow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27" t="49602" r="3307" b="8334"/>
          <a:stretch/>
        </p:blipFill>
        <p:spPr>
          <a:xfrm>
            <a:off x="347834" y="4688978"/>
            <a:ext cx="4121268" cy="19767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34707" y="4502406"/>
            <a:ext cx="2159566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Stay cables x 8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smtClean="0">
                <a:solidFill>
                  <a:srgbClr val="00B0F0"/>
                </a:solidFill>
              </a:rPr>
              <a:t>short</a:t>
            </a:r>
            <a:r>
              <a:rPr lang="en-US" dirty="0" smtClean="0"/>
              <a:t> x 4, </a:t>
            </a:r>
            <a:r>
              <a:rPr lang="en-US" dirty="0" smtClean="0">
                <a:solidFill>
                  <a:srgbClr val="FFC000"/>
                </a:solidFill>
              </a:rPr>
              <a:t>long</a:t>
            </a:r>
            <a:r>
              <a:rPr lang="en-US" dirty="0" smtClean="0"/>
              <a:t> x 4)</a:t>
            </a:r>
            <a:endParaRPr lang="en-US" dirty="0"/>
          </a:p>
        </p:txBody>
      </p:sp>
      <p:sp>
        <p:nvSpPr>
          <p:cNvPr id="33" name="Right Arrow 32"/>
          <p:cNvSpPr/>
          <p:nvPr/>
        </p:nvSpPr>
        <p:spPr>
          <a:xfrm rot="5400000" flipH="1">
            <a:off x="3783756" y="6074458"/>
            <a:ext cx="330200" cy="203200"/>
          </a:xfrm>
          <a:prstGeom prst="right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4" name="Right Arrow 33"/>
          <p:cNvSpPr/>
          <p:nvPr/>
        </p:nvSpPr>
        <p:spPr>
          <a:xfrm rot="16200000" flipH="1" flipV="1">
            <a:off x="673100" y="4929290"/>
            <a:ext cx="330200" cy="203200"/>
          </a:xfrm>
          <a:prstGeom prst="right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8171402" y="4522263"/>
            <a:ext cx="1980029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Mast base x 1 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smtClean="0">
                <a:solidFill>
                  <a:srgbClr val="00B050"/>
                </a:solidFill>
              </a:rPr>
              <a:t>base anchor </a:t>
            </a:r>
            <a:r>
              <a:rPr lang="en-US" dirty="0" smtClean="0"/>
              <a:t>x 4)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2521" y="1717452"/>
            <a:ext cx="2210862" cy="6463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Antenna cables x 2 </a:t>
            </a:r>
            <a:br>
              <a:rPr lang="en-US" dirty="0" smtClean="0"/>
            </a:br>
            <a:r>
              <a:rPr lang="en-US" dirty="0" smtClean="0"/>
              <a:t>(NS x 1, EW x 1)</a:t>
            </a:r>
            <a:endParaRPr lang="en-US" dirty="0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1" t="73706" r="66780" b="17334"/>
          <a:stretch/>
        </p:blipFill>
        <p:spPr>
          <a:xfrm>
            <a:off x="7374449" y="625620"/>
            <a:ext cx="4427324" cy="1108402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9844330" y="1267526"/>
            <a:ext cx="1851789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Stay anchor x 4 </a:t>
            </a:r>
            <a:endParaRPr lang="en-US" dirty="0"/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6"/>
          <a:srcRect t="44044" r="63128" b="42694"/>
          <a:stretch/>
        </p:blipFill>
        <p:spPr>
          <a:xfrm>
            <a:off x="7305386" y="2040618"/>
            <a:ext cx="4496387" cy="2156278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9348882" y="3419940"/>
            <a:ext cx="1120820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Mast x 2 </a:t>
            </a:r>
            <a:endParaRPr lang="en-US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65" r="41797" b="28421"/>
          <a:stretch/>
        </p:blipFill>
        <p:spPr>
          <a:xfrm>
            <a:off x="5472163" y="2305767"/>
            <a:ext cx="1424857" cy="4404102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455850" y="6263359"/>
            <a:ext cx="2274983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Stay connectors x 8 </a:t>
            </a:r>
            <a:endParaRPr lang="en-US" dirty="0"/>
          </a:p>
        </p:txBody>
      </p:sp>
      <p:sp>
        <p:nvSpPr>
          <p:cNvPr id="58" name="Right Arrow 57"/>
          <p:cNvSpPr/>
          <p:nvPr/>
        </p:nvSpPr>
        <p:spPr>
          <a:xfrm flipH="1">
            <a:off x="8831217" y="3503006"/>
            <a:ext cx="3302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9" name="Right Arrow 58"/>
          <p:cNvSpPr/>
          <p:nvPr/>
        </p:nvSpPr>
        <p:spPr>
          <a:xfrm rot="16200000" flipH="1">
            <a:off x="9780830" y="641380"/>
            <a:ext cx="3302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0" name="Right Arrow 59"/>
          <p:cNvSpPr/>
          <p:nvPr/>
        </p:nvSpPr>
        <p:spPr>
          <a:xfrm flipH="1">
            <a:off x="6031023" y="3789272"/>
            <a:ext cx="330200" cy="203200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3312731" y="698960"/>
            <a:ext cx="37753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pictured:</a:t>
            </a:r>
            <a:br>
              <a:rPr lang="en-US" dirty="0" smtClean="0"/>
            </a:br>
            <a:r>
              <a:rPr lang="en-US" dirty="0" smtClean="0"/>
              <a:t>Extra anchors and connector parts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014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up [1]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3" t="509" b="8812"/>
          <a:stretch/>
        </p:blipFill>
        <p:spPr>
          <a:xfrm>
            <a:off x="323762" y="2752010"/>
            <a:ext cx="3369478" cy="31459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8458" y="5981669"/>
            <a:ext cx="3080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Set up the mast base and fix using the 4 anchors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20" t="50355" r="61206" b="39930"/>
          <a:stretch/>
        </p:blipFill>
        <p:spPr>
          <a:xfrm>
            <a:off x="5997877" y="350992"/>
            <a:ext cx="1389613" cy="22654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28062" y="390874"/>
            <a:ext cx="2815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Drive the 4 stay anchors as shown below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31340" t="53749" r="30335" b="19226"/>
          <a:stretch/>
        </p:blipFill>
        <p:spPr>
          <a:xfrm>
            <a:off x="4120254" y="2789959"/>
            <a:ext cx="3313927" cy="311581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 flipV="1">
            <a:off x="4120254" y="2503820"/>
            <a:ext cx="1255870" cy="125587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391585" y="2221004"/>
            <a:ext cx="1064715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North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37174" y="5981669"/>
            <a:ext cx="3080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Orient the base with pivot in the north direction</a:t>
            </a:r>
            <a:endParaRPr lang="en-US" dirty="0"/>
          </a:p>
        </p:txBody>
      </p:sp>
      <p:grpSp>
        <p:nvGrpSpPr>
          <p:cNvPr id="47" name="Group 46"/>
          <p:cNvGrpSpPr/>
          <p:nvPr/>
        </p:nvGrpSpPr>
        <p:grpSpPr>
          <a:xfrm>
            <a:off x="7705512" y="1716437"/>
            <a:ext cx="4270841" cy="3934174"/>
            <a:chOff x="7782719" y="2536679"/>
            <a:chExt cx="4270841" cy="3934174"/>
          </a:xfrm>
        </p:grpSpPr>
        <p:grpSp>
          <p:nvGrpSpPr>
            <p:cNvPr id="45" name="Group 44"/>
            <p:cNvGrpSpPr/>
            <p:nvPr/>
          </p:nvGrpSpPr>
          <p:grpSpPr>
            <a:xfrm>
              <a:off x="7782719" y="2536679"/>
              <a:ext cx="4078413" cy="3934174"/>
              <a:chOff x="8207739" y="-219290"/>
              <a:chExt cx="4078413" cy="3934174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10170310" y="1587465"/>
                <a:ext cx="280194" cy="280194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 w="28575"/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10023280" y="-219290"/>
                <a:ext cx="316897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N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10148446" y="3314774"/>
                <a:ext cx="30456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S</a:t>
                </a:r>
                <a:endParaRPr lang="en-US" sz="2000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1981590" y="1526781"/>
                <a:ext cx="304562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E</a:t>
                </a:r>
                <a:endParaRPr lang="en-US" sz="2000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8207739" y="1525166"/>
                <a:ext cx="364871" cy="40011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 smtClean="0"/>
                  <a:t>W</a:t>
                </a:r>
                <a:endParaRPr lang="en-US" sz="2000" dirty="0"/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10310407" y="106937"/>
                <a:ext cx="0" cy="1463040"/>
              </a:xfrm>
              <a:prstGeom prst="straightConnector1">
                <a:avLst/>
              </a:prstGeom>
              <a:ln w="19050">
                <a:solidFill>
                  <a:schemeClr val="bg2">
                    <a:lumMod val="1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10310407" y="1883476"/>
                <a:ext cx="0" cy="1463040"/>
              </a:xfrm>
              <a:prstGeom prst="straightConnector1">
                <a:avLst/>
              </a:prstGeom>
              <a:ln w="19050">
                <a:solidFill>
                  <a:schemeClr val="bg2">
                    <a:lumMod val="1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rot="5400000">
                <a:off x="11194432" y="996042"/>
                <a:ext cx="0" cy="1463040"/>
              </a:xfrm>
              <a:prstGeom prst="straightConnector1">
                <a:avLst/>
              </a:prstGeom>
              <a:ln w="19050">
                <a:solidFill>
                  <a:schemeClr val="bg2">
                    <a:lumMod val="1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>
                <a:off x="8696960" y="1727562"/>
                <a:ext cx="1463040" cy="0"/>
              </a:xfrm>
              <a:prstGeom prst="straightConnector1">
                <a:avLst/>
              </a:prstGeom>
              <a:ln w="19050">
                <a:solidFill>
                  <a:schemeClr val="bg2">
                    <a:lumMod val="10000"/>
                  </a:schemeClr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0413855" y="1829089"/>
                <a:ext cx="71045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Base</a:t>
                </a:r>
                <a:endParaRPr lang="en-US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0320753" y="653791"/>
                <a:ext cx="761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7.5 m</a:t>
                </a:r>
                <a:endParaRPr lang="en-US" dirty="0"/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8589429" y="1513426"/>
                <a:ext cx="86628" cy="347237"/>
                <a:chOff x="7706290" y="567163"/>
                <a:chExt cx="86628" cy="347237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>
                  <a:off x="7749604" y="653791"/>
                  <a:ext cx="0" cy="26060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Donut 32"/>
                <p:cNvSpPr/>
                <p:nvPr/>
              </p:nvSpPr>
              <p:spPr>
                <a:xfrm>
                  <a:off x="7706290" y="567163"/>
                  <a:ext cx="86628" cy="86628"/>
                </a:xfrm>
                <a:prstGeom prst="donut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11932565" y="1520422"/>
                <a:ext cx="86628" cy="347237"/>
                <a:chOff x="7706290" y="567163"/>
                <a:chExt cx="86628" cy="347237"/>
              </a:xfrm>
            </p:grpSpPr>
            <p:cxnSp>
              <p:nvCxnSpPr>
                <p:cNvPr id="36" name="Straight Connector 35"/>
                <p:cNvCxnSpPr/>
                <p:nvPr/>
              </p:nvCxnSpPr>
              <p:spPr>
                <a:xfrm>
                  <a:off x="7749604" y="653791"/>
                  <a:ext cx="0" cy="26060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Donut 36"/>
                <p:cNvSpPr/>
                <p:nvPr/>
              </p:nvSpPr>
              <p:spPr>
                <a:xfrm>
                  <a:off x="7706290" y="567163"/>
                  <a:ext cx="86628" cy="86628"/>
                </a:xfrm>
                <a:prstGeom prst="donut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10370541" y="3097842"/>
                <a:ext cx="86628" cy="347237"/>
                <a:chOff x="7706290" y="567163"/>
                <a:chExt cx="86628" cy="347237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>
                  <a:off x="7749604" y="653791"/>
                  <a:ext cx="0" cy="26060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Donut 39"/>
                <p:cNvSpPr/>
                <p:nvPr/>
              </p:nvSpPr>
              <p:spPr>
                <a:xfrm>
                  <a:off x="7706290" y="567163"/>
                  <a:ext cx="86628" cy="86628"/>
                </a:xfrm>
                <a:prstGeom prst="donut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10361834" y="-93461"/>
                <a:ext cx="86628" cy="347237"/>
                <a:chOff x="7706290" y="567163"/>
                <a:chExt cx="86628" cy="347237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7749604" y="653791"/>
                  <a:ext cx="0" cy="260609"/>
                </a:xfrm>
                <a:prstGeom prst="line">
                  <a:avLst/>
                </a:prstGeom>
                <a:ln w="28575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" name="Donut 42"/>
                <p:cNvSpPr/>
                <p:nvPr/>
              </p:nvSpPr>
              <p:spPr>
                <a:xfrm>
                  <a:off x="7706290" y="567163"/>
                  <a:ext cx="86628" cy="86628"/>
                </a:xfrm>
                <a:prstGeom prst="donut">
                  <a:avLst/>
                </a:prstGeom>
                <a:solidFill>
                  <a:srgbClr val="7030A0"/>
                </a:solidFill>
                <a:ln>
                  <a:solidFill>
                    <a:srgbClr val="7030A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9141521" y="1379070"/>
                <a:ext cx="7617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7.5 m</a:t>
                </a:r>
                <a:endParaRPr lang="en-US" dirty="0"/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1048157" y="3870104"/>
              <a:ext cx="1005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7030A0"/>
                  </a:solidFill>
                </a:rPr>
                <a:t>anchors</a:t>
              </a:r>
              <a:endParaRPr lang="en-US" dirty="0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5974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up [2]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34676" y="6287340"/>
            <a:ext cx="3705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 the base and lower mast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" r="30913" b="18445"/>
          <a:stretch/>
        </p:blipFill>
        <p:spPr>
          <a:xfrm>
            <a:off x="3687015" y="1831874"/>
            <a:ext cx="2801601" cy="44096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14161" y="6071709"/>
            <a:ext cx="50425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Connect the upper and lower masts. </a:t>
            </a:r>
          </a:p>
          <a:p>
            <a:r>
              <a:rPr lang="en-US" sz="1200" dirty="0" smtClean="0"/>
              <a:t>Careful when putting the bolts as too much force can break the mast.</a:t>
            </a:r>
            <a:endParaRPr lang="en-US" sz="12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0" t="47018" r="16554" b="10176"/>
          <a:stretch/>
        </p:blipFill>
        <p:spPr>
          <a:xfrm>
            <a:off x="7115483" y="365125"/>
            <a:ext cx="4682610" cy="2515393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79132" y="1831873"/>
            <a:ext cx="3309720" cy="4409632"/>
            <a:chOff x="577515" y="1831873"/>
            <a:chExt cx="3309720" cy="4409632"/>
          </a:xfrm>
        </p:grpSpPr>
        <p:grpSp>
          <p:nvGrpSpPr>
            <p:cNvPr id="16" name="Group 15"/>
            <p:cNvGrpSpPr/>
            <p:nvPr/>
          </p:nvGrpSpPr>
          <p:grpSpPr>
            <a:xfrm>
              <a:off x="577515" y="1831873"/>
              <a:ext cx="3309720" cy="4409632"/>
              <a:chOff x="577515" y="1831873"/>
              <a:chExt cx="3309720" cy="4409632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4"/>
              <a:srcRect l="3286" t="10790" r="23205" b="13134"/>
              <a:stretch/>
            </p:blipFill>
            <p:spPr>
              <a:xfrm>
                <a:off x="577515" y="1831873"/>
                <a:ext cx="3195587" cy="4409632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3075794" y="4234061"/>
                <a:ext cx="811441" cy="40011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North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8" name="Right Arrow 47"/>
            <p:cNvSpPr/>
            <p:nvPr/>
          </p:nvSpPr>
          <p:spPr>
            <a:xfrm rot="2833573" flipH="1">
              <a:off x="2370095" y="4512877"/>
              <a:ext cx="892438" cy="3037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7115483" y="2973458"/>
            <a:ext cx="4682609" cy="2984017"/>
            <a:chOff x="7096233" y="3234023"/>
            <a:chExt cx="4682609" cy="298401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08" t="56983" r="32160" b="15649"/>
            <a:stretch/>
          </p:blipFill>
          <p:spPr>
            <a:xfrm>
              <a:off x="7096233" y="3234023"/>
              <a:ext cx="4682609" cy="2984017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8754216" y="3261769"/>
              <a:ext cx="1717128" cy="1751605"/>
              <a:chOff x="8754216" y="3261769"/>
              <a:chExt cx="1717128" cy="1751605"/>
            </a:xfrm>
          </p:grpSpPr>
          <p:sp>
            <p:nvSpPr>
              <p:cNvPr id="49" name="Right Arrow 48"/>
              <p:cNvSpPr/>
              <p:nvPr/>
            </p:nvSpPr>
            <p:spPr>
              <a:xfrm flipH="1">
                <a:off x="8754216" y="4810174"/>
                <a:ext cx="330200" cy="2032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50" name="Right Arrow 49"/>
              <p:cNvSpPr/>
              <p:nvPr/>
            </p:nvSpPr>
            <p:spPr>
              <a:xfrm rot="16200000" flipH="1">
                <a:off x="9780487" y="3771849"/>
                <a:ext cx="330200" cy="2032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919316" y="3261769"/>
                <a:ext cx="1552028" cy="400110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chemeClr val="bg1"/>
                    </a:solidFill>
                  </a:rPr>
                  <a:t>bolt and nut</a:t>
                </a:r>
                <a:endParaRPr lang="en-US" sz="20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53" name="TextBox 52"/>
          <p:cNvSpPr txBox="1"/>
          <p:nvPr/>
        </p:nvSpPr>
        <p:spPr>
          <a:xfrm>
            <a:off x="8609703" y="4881879"/>
            <a:ext cx="1552028" cy="40011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bolt and nut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455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up [3]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22987" y="5864583"/>
            <a:ext cx="5893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C0066"/>
                </a:solidFill>
              </a:rPr>
              <a:t>Attach</a:t>
            </a:r>
            <a:r>
              <a:rPr lang="en-US" dirty="0" smtClean="0"/>
              <a:t> the antenna cables to the top of the mast in their respective directions (follow yellow tape/marker letters)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48615" y="3298486"/>
            <a:ext cx="3628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Make sure the cables don’t cross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041169" y="1773710"/>
            <a:ext cx="4474107" cy="3864002"/>
            <a:chOff x="750769" y="1770932"/>
            <a:chExt cx="4474107" cy="386400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32" t="41682" r="43816" b="10318"/>
            <a:stretch/>
          </p:blipFill>
          <p:spPr>
            <a:xfrm>
              <a:off x="750769" y="1770932"/>
              <a:ext cx="4474107" cy="386400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3596670" y="2643653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C0066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S</a:t>
              </a:r>
              <a:endPara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854492" y="4848041"/>
              <a:ext cx="407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C0066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N</a:t>
              </a:r>
              <a:endPara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7" name="Donut 6"/>
            <p:cNvSpPr/>
            <p:nvPr/>
          </p:nvSpPr>
          <p:spPr>
            <a:xfrm>
              <a:off x="3473509" y="4931860"/>
              <a:ext cx="380983" cy="380983"/>
            </a:xfrm>
            <a:prstGeom prst="donut">
              <a:avLst>
                <a:gd name="adj" fmla="val 6064"/>
              </a:avLst>
            </a:prstGeom>
            <a:solidFill>
              <a:srgbClr val="CC0066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Donut 25"/>
            <p:cNvSpPr/>
            <p:nvPr/>
          </p:nvSpPr>
          <p:spPr>
            <a:xfrm>
              <a:off x="3414968" y="4070062"/>
              <a:ext cx="339781" cy="329964"/>
            </a:xfrm>
            <a:prstGeom prst="donut">
              <a:avLst>
                <a:gd name="adj" fmla="val 6064"/>
              </a:avLst>
            </a:prstGeom>
            <a:solidFill>
              <a:srgbClr val="CC0066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Donut 26"/>
            <p:cNvSpPr/>
            <p:nvPr/>
          </p:nvSpPr>
          <p:spPr>
            <a:xfrm>
              <a:off x="3324220" y="2965744"/>
              <a:ext cx="339781" cy="329964"/>
            </a:xfrm>
            <a:prstGeom prst="donut">
              <a:avLst>
                <a:gd name="adj" fmla="val 6064"/>
              </a:avLst>
            </a:prstGeom>
            <a:solidFill>
              <a:srgbClr val="CC0066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617087" y="3693883"/>
              <a:ext cx="4748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C0066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W</a:t>
              </a:r>
              <a:endPara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101111" y="4349016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CC0066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E</a:t>
              </a:r>
              <a:endParaRPr lang="en-US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C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8" name="Curved Right Arrow 7"/>
            <p:cNvSpPr/>
            <p:nvPr/>
          </p:nvSpPr>
          <p:spPr>
            <a:xfrm rot="16921396">
              <a:off x="2554563" y="4641889"/>
              <a:ext cx="321180" cy="676328"/>
            </a:xfrm>
            <a:prstGeom prst="curvedRightArrow">
              <a:avLst>
                <a:gd name="adj1" fmla="val 27231"/>
                <a:gd name="adj2" fmla="val 50000"/>
                <a:gd name="adj3" fmla="val 25000"/>
              </a:avLst>
            </a:prstGeom>
            <a:solidFill>
              <a:srgbClr val="CC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65812" y="243434"/>
            <a:ext cx="4637962" cy="2999232"/>
            <a:chOff x="6990482" y="638875"/>
            <a:chExt cx="4637962" cy="2999232"/>
          </a:xfrm>
        </p:grpSpPr>
        <p:pic>
          <p:nvPicPr>
            <p:cNvPr id="32" name="Picture 3" descr="C:\Users\minoura\Desktop\研究室\Documents\VLF_calibration\Resize_VLF_calibration_161115\20161115_093520_R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616376" y="1019363"/>
              <a:ext cx="2992850" cy="2244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C:\Users\minoura\Desktop\研究室\Documents\VLF_calibration\Resize_VLF_calibration_161115\20161115_093544_R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9004116" y="1013779"/>
              <a:ext cx="2999232" cy="2249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10775325" y="3053332"/>
              <a:ext cx="853119" cy="584775"/>
            </a:xfrm>
            <a:prstGeom prst="rect">
              <a:avLst/>
            </a:prstGeom>
            <a:solidFill>
              <a:schemeClr val="bg1"/>
            </a:solidFill>
            <a:ln w="19050">
              <a:noFill/>
            </a:ln>
          </p:spPr>
          <p:txBody>
            <a:bodyPr wrap="none" rtlCol="0" anchor="ctr">
              <a:spAutoFit/>
            </a:bodyPr>
            <a:lstStyle/>
            <a:p>
              <a:r>
                <a:rPr lang="en-US" sz="3200" dirty="0" smtClean="0">
                  <a:solidFill>
                    <a:srgbClr val="00B050"/>
                  </a:solidFill>
                  <a:sym typeface="Wingdings" panose="05000000000000000000" pitchFamily="2" charset="2"/>
                </a:rPr>
                <a:t></a:t>
              </a:r>
              <a:endParaRPr lang="en-US" sz="3200" dirty="0">
                <a:solidFill>
                  <a:srgbClr val="00B05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341927" y="3084109"/>
              <a:ext cx="893193" cy="5539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 anchor="ctr">
              <a:spAutoFit/>
            </a:bodyPr>
            <a:lstStyle/>
            <a:p>
              <a:r>
                <a:rPr lang="en-US" sz="3000" dirty="0" smtClean="0">
                  <a:solidFill>
                    <a:srgbClr val="FF0000"/>
                  </a:solidFill>
                  <a:latin typeface="MS Mincho" panose="02020609040205080304" pitchFamily="49" charset="-128"/>
                  <a:ea typeface="MS Mincho" panose="02020609040205080304" pitchFamily="49" charset="-128"/>
                  <a:sym typeface="Wingdings" panose="05000000000000000000" pitchFamily="2" charset="2"/>
                </a:rPr>
                <a:t>✗</a:t>
              </a:r>
              <a:endParaRPr lang="en-US" sz="3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9" t="42904" r="14058"/>
          <a:stretch/>
        </p:blipFill>
        <p:spPr>
          <a:xfrm>
            <a:off x="7240448" y="3805224"/>
            <a:ext cx="3480533" cy="281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485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420" y="-2108"/>
            <a:ext cx="10515600" cy="1325563"/>
          </a:xfrm>
        </p:spPr>
        <p:txBody>
          <a:bodyPr/>
          <a:lstStyle/>
          <a:p>
            <a:r>
              <a:rPr lang="en-US" dirty="0" smtClean="0"/>
              <a:t>Set up [4]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429212" y="1191382"/>
            <a:ext cx="6460173" cy="2589873"/>
            <a:chOff x="315591" y="1636369"/>
            <a:chExt cx="6460173" cy="2589873"/>
          </a:xfrm>
        </p:grpSpPr>
        <p:sp>
          <p:nvSpPr>
            <p:cNvPr id="5" name="TextBox 4"/>
            <p:cNvSpPr txBox="1"/>
            <p:nvPr/>
          </p:nvSpPr>
          <p:spPr>
            <a:xfrm>
              <a:off x="315591" y="3856910"/>
              <a:ext cx="6297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Remove the protection and connect the </a:t>
              </a:r>
              <a:r>
                <a:rPr lang="en-US" b="1" dirty="0" smtClean="0">
                  <a:solidFill>
                    <a:srgbClr val="00B0F0"/>
                  </a:solidFill>
                </a:rPr>
                <a:t>cable connectors</a:t>
              </a:r>
              <a:r>
                <a:rPr lang="en-US" dirty="0"/>
                <a:t> 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46" t="41061" r="19845" b="6903"/>
            <a:stretch/>
          </p:blipFill>
          <p:spPr>
            <a:xfrm>
              <a:off x="3311437" y="1636369"/>
              <a:ext cx="3464327" cy="217293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98" t="13734" r="15037" b="47043"/>
            <a:stretch/>
          </p:blipFill>
          <p:spPr>
            <a:xfrm>
              <a:off x="315591" y="1636369"/>
              <a:ext cx="2963678" cy="2172937"/>
            </a:xfrm>
            <a:prstGeom prst="rect">
              <a:avLst/>
            </a:prstGeom>
          </p:spPr>
        </p:pic>
        <p:sp>
          <p:nvSpPr>
            <p:cNvPr id="31" name="Right Arrow 30"/>
            <p:cNvSpPr/>
            <p:nvPr/>
          </p:nvSpPr>
          <p:spPr>
            <a:xfrm rot="16200000" flipH="1" flipV="1">
              <a:off x="1160931" y="2396898"/>
              <a:ext cx="330200" cy="203200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4" name="Right Arrow 33"/>
            <p:cNvSpPr/>
            <p:nvPr/>
          </p:nvSpPr>
          <p:spPr>
            <a:xfrm rot="16200000" flipH="1" flipV="1">
              <a:off x="4826868" y="2617300"/>
              <a:ext cx="330200" cy="203200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450327" y="4173532"/>
            <a:ext cx="6540585" cy="2265572"/>
            <a:chOff x="365669" y="4579058"/>
            <a:chExt cx="6540585" cy="2265572"/>
          </a:xfrm>
        </p:grpSpPr>
        <p:sp>
          <p:nvSpPr>
            <p:cNvPr id="29" name="TextBox 28"/>
            <p:cNvSpPr txBox="1"/>
            <p:nvPr/>
          </p:nvSpPr>
          <p:spPr>
            <a:xfrm>
              <a:off x="365669" y="6198299"/>
              <a:ext cx="65405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CC0066"/>
                  </a:solidFill>
                </a:rPr>
                <a:t>Attach</a:t>
              </a:r>
              <a:r>
                <a:rPr lang="en-US" dirty="0" smtClean="0"/>
                <a:t> antenna cables to the mast just above the base (pay attention to directions) being careful with the connectors</a:t>
              </a:r>
              <a:endParaRPr lang="en-US" dirty="0"/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63" t="5098" r="9826" b="47060"/>
            <a:stretch/>
          </p:blipFill>
          <p:spPr>
            <a:xfrm>
              <a:off x="2325896" y="4579058"/>
              <a:ext cx="3154764" cy="1415004"/>
            </a:xfrm>
            <a:prstGeom prst="rect">
              <a:avLst/>
            </a:prstGeom>
          </p:spPr>
        </p:pic>
        <p:sp>
          <p:nvSpPr>
            <p:cNvPr id="41" name="Right Arrow 40"/>
            <p:cNvSpPr/>
            <p:nvPr/>
          </p:nvSpPr>
          <p:spPr>
            <a:xfrm rot="16616044" flipH="1" flipV="1">
              <a:off x="4351462" y="5237589"/>
              <a:ext cx="259715" cy="259150"/>
            </a:xfrm>
            <a:prstGeom prst="rightArrow">
              <a:avLst/>
            </a:prstGeom>
            <a:solidFill>
              <a:srgbClr val="CC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2" name="Right Arrow 41"/>
            <p:cNvSpPr/>
            <p:nvPr/>
          </p:nvSpPr>
          <p:spPr>
            <a:xfrm rot="15533065" flipH="1" flipV="1">
              <a:off x="3261395" y="5115636"/>
              <a:ext cx="259715" cy="259150"/>
            </a:xfrm>
            <a:prstGeom prst="rightArrow">
              <a:avLst/>
            </a:prstGeom>
            <a:solidFill>
              <a:srgbClr val="CC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3" name="Donut 42"/>
            <p:cNvSpPr/>
            <p:nvPr/>
          </p:nvSpPr>
          <p:spPr>
            <a:xfrm>
              <a:off x="2369841" y="5054719"/>
              <a:ext cx="380983" cy="380983"/>
            </a:xfrm>
            <a:prstGeom prst="donut">
              <a:avLst>
                <a:gd name="adj" fmla="val 6064"/>
              </a:avLst>
            </a:prstGeom>
            <a:solidFill>
              <a:srgbClr val="CC0066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Donut 44"/>
            <p:cNvSpPr/>
            <p:nvPr/>
          </p:nvSpPr>
          <p:spPr>
            <a:xfrm>
              <a:off x="3522419" y="5375327"/>
              <a:ext cx="380983" cy="380983"/>
            </a:xfrm>
            <a:prstGeom prst="donut">
              <a:avLst>
                <a:gd name="adj" fmla="val 6064"/>
              </a:avLst>
            </a:prstGeom>
            <a:solidFill>
              <a:srgbClr val="CC0066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160501" y="471075"/>
            <a:ext cx="4917215" cy="6043546"/>
            <a:chOff x="7043982" y="436612"/>
            <a:chExt cx="4917215" cy="604354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15" t="3519" r="10000" b="30000"/>
            <a:stretch/>
          </p:blipFill>
          <p:spPr>
            <a:xfrm>
              <a:off x="7043982" y="436612"/>
              <a:ext cx="4908038" cy="289324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874" b="4389"/>
            <a:stretch/>
          </p:blipFill>
          <p:spPr>
            <a:xfrm>
              <a:off x="7043982" y="3669581"/>
              <a:ext cx="4917215" cy="2810577"/>
            </a:xfrm>
            <a:prstGeom prst="rect">
              <a:avLst/>
            </a:prstGeom>
          </p:spPr>
        </p:pic>
        <p:sp>
          <p:nvSpPr>
            <p:cNvPr id="35" name="Right Arrow 34"/>
            <p:cNvSpPr/>
            <p:nvPr/>
          </p:nvSpPr>
          <p:spPr>
            <a:xfrm rot="11910791" flipH="1" flipV="1">
              <a:off x="7646042" y="1566641"/>
              <a:ext cx="330200" cy="203200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6" name="Right Arrow 35"/>
            <p:cNvSpPr/>
            <p:nvPr/>
          </p:nvSpPr>
          <p:spPr>
            <a:xfrm rot="16200000" flipH="1" flipV="1">
              <a:off x="8005262" y="3947566"/>
              <a:ext cx="330200" cy="203200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39" name="Right Arrow 38"/>
            <p:cNvSpPr/>
            <p:nvPr/>
          </p:nvSpPr>
          <p:spPr>
            <a:xfrm rot="8750586" flipH="1" flipV="1">
              <a:off x="8504436" y="5472468"/>
              <a:ext cx="259715" cy="259150"/>
            </a:xfrm>
            <a:prstGeom prst="rightArrow">
              <a:avLst/>
            </a:prstGeom>
            <a:solidFill>
              <a:srgbClr val="CC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0" name="Right Arrow 39"/>
            <p:cNvSpPr/>
            <p:nvPr/>
          </p:nvSpPr>
          <p:spPr>
            <a:xfrm rot="222604" flipH="1" flipV="1">
              <a:off x="9916688" y="4865920"/>
              <a:ext cx="259715" cy="259150"/>
            </a:xfrm>
            <a:prstGeom prst="rightArrow">
              <a:avLst/>
            </a:prstGeom>
            <a:solidFill>
              <a:srgbClr val="CC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46" name="Donut 45"/>
            <p:cNvSpPr/>
            <p:nvPr/>
          </p:nvSpPr>
          <p:spPr>
            <a:xfrm>
              <a:off x="9153680" y="5397227"/>
              <a:ext cx="380983" cy="380983"/>
            </a:xfrm>
            <a:prstGeom prst="donut">
              <a:avLst>
                <a:gd name="adj" fmla="val 6064"/>
              </a:avLst>
            </a:prstGeom>
            <a:solidFill>
              <a:srgbClr val="CC0066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Donut 46"/>
            <p:cNvSpPr/>
            <p:nvPr/>
          </p:nvSpPr>
          <p:spPr>
            <a:xfrm>
              <a:off x="9569224" y="5050905"/>
              <a:ext cx="220950" cy="220950"/>
            </a:xfrm>
            <a:prstGeom prst="donut">
              <a:avLst>
                <a:gd name="adj" fmla="val 6064"/>
              </a:avLst>
            </a:prstGeom>
            <a:solidFill>
              <a:srgbClr val="CC0066"/>
            </a:solidFill>
            <a:ln>
              <a:solidFill>
                <a:srgbClr val="CC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000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 up [5]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38200" y="5876586"/>
            <a:ext cx="5574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Attach the short stay cables to the antenna cables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3" t="17122"/>
          <a:stretch/>
        </p:blipFill>
        <p:spPr>
          <a:xfrm>
            <a:off x="420848" y="1884512"/>
            <a:ext cx="6245586" cy="3899742"/>
          </a:xfrm>
          <a:prstGeom prst="rect">
            <a:avLst/>
          </a:prstGeom>
        </p:spPr>
      </p:pic>
      <p:pic>
        <p:nvPicPr>
          <p:cNvPr id="28" name="Picture 2" descr="C:\Users\minoura\Desktop\研究室\Documents\VLF_calibration\Resize_VLF_calibration_161115\20161115_094654_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590" y="3912952"/>
            <a:ext cx="3643908" cy="273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3" descr="C:\Users\minoura\Desktop\研究室\Documents\VLF_calibration\Resize_VLF_calibration_161115\20161115_100514_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20"/>
          <a:stretch/>
        </p:blipFill>
        <p:spPr bwMode="auto">
          <a:xfrm rot="5400000">
            <a:off x="7963013" y="74254"/>
            <a:ext cx="3325063" cy="3620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1988649" y="4662564"/>
            <a:ext cx="165942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Antenna cable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648078" y="2220851"/>
            <a:ext cx="1197828" cy="369332"/>
          </a:xfrm>
          <a:prstGeom prst="rect">
            <a:avLst/>
          </a:prstGeom>
          <a:solidFill>
            <a:srgbClr val="9EFF0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To anchor</a:t>
            </a:r>
            <a:endParaRPr lang="en-US" dirty="0"/>
          </a:p>
        </p:txBody>
      </p:sp>
      <p:sp>
        <p:nvSpPr>
          <p:cNvPr id="52" name="Right Arrow 51"/>
          <p:cNvSpPr/>
          <p:nvPr/>
        </p:nvSpPr>
        <p:spPr>
          <a:xfrm rot="19677120" flipH="1" flipV="1">
            <a:off x="1117666" y="3780184"/>
            <a:ext cx="2053199" cy="265537"/>
          </a:xfrm>
          <a:prstGeom prst="rightArrow">
            <a:avLst>
              <a:gd name="adj1" fmla="val 39251"/>
              <a:gd name="adj2" fmla="val 74372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54" name="Right Arrow 53"/>
          <p:cNvSpPr/>
          <p:nvPr/>
        </p:nvSpPr>
        <p:spPr>
          <a:xfrm rot="3607214" flipH="1" flipV="1">
            <a:off x="2900388" y="2317160"/>
            <a:ext cx="859339" cy="222598"/>
          </a:xfrm>
          <a:prstGeom prst="rightArrow">
            <a:avLst>
              <a:gd name="adj1" fmla="val 50000"/>
              <a:gd name="adj2" fmla="val 127649"/>
            </a:avLst>
          </a:prstGeom>
          <a:solidFill>
            <a:srgbClr val="9EFF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0" name="Right Arrow 59"/>
          <p:cNvSpPr/>
          <p:nvPr/>
        </p:nvSpPr>
        <p:spPr>
          <a:xfrm rot="20283135" flipH="1" flipV="1">
            <a:off x="8343610" y="5154059"/>
            <a:ext cx="859339" cy="222598"/>
          </a:xfrm>
          <a:prstGeom prst="rightArrow">
            <a:avLst>
              <a:gd name="adj1" fmla="val 50000"/>
              <a:gd name="adj2" fmla="val 127649"/>
            </a:avLst>
          </a:prstGeom>
          <a:solidFill>
            <a:srgbClr val="9EFF0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1" name="TextBox 60"/>
          <p:cNvSpPr txBox="1"/>
          <p:nvPr/>
        </p:nvSpPr>
        <p:spPr>
          <a:xfrm>
            <a:off x="7915278" y="5810114"/>
            <a:ext cx="1197828" cy="369332"/>
          </a:xfrm>
          <a:prstGeom prst="rect">
            <a:avLst/>
          </a:prstGeom>
          <a:solidFill>
            <a:srgbClr val="9EFF0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To anchor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10823424" y="4767493"/>
            <a:ext cx="1326069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To antenna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63" name="Right Arrow 62"/>
          <p:cNvSpPr/>
          <p:nvPr/>
        </p:nvSpPr>
        <p:spPr>
          <a:xfrm rot="14228650" flipH="1" flipV="1">
            <a:off x="3626069" y="4034790"/>
            <a:ext cx="2053199" cy="265537"/>
          </a:xfrm>
          <a:prstGeom prst="rightArrow">
            <a:avLst>
              <a:gd name="adj1" fmla="val 39251"/>
              <a:gd name="adj2" fmla="val 74372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4" name="Right Arrow 63"/>
          <p:cNvSpPr/>
          <p:nvPr/>
        </p:nvSpPr>
        <p:spPr>
          <a:xfrm rot="11674492" flipH="1" flipV="1">
            <a:off x="10882576" y="5913664"/>
            <a:ext cx="655389" cy="240302"/>
          </a:xfrm>
          <a:prstGeom prst="rightArrow">
            <a:avLst>
              <a:gd name="adj1" fmla="val 39251"/>
              <a:gd name="adj2" fmla="val 74372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65" name="Right Arrow 64"/>
          <p:cNvSpPr/>
          <p:nvPr/>
        </p:nvSpPr>
        <p:spPr>
          <a:xfrm rot="6886301" flipH="1" flipV="1">
            <a:off x="10288790" y="3886137"/>
            <a:ext cx="655389" cy="240302"/>
          </a:xfrm>
          <a:prstGeom prst="rightArrow">
            <a:avLst>
              <a:gd name="adj1" fmla="val 39251"/>
              <a:gd name="adj2" fmla="val 74372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68599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507" y="403412"/>
            <a:ext cx="9139587" cy="6093058"/>
          </a:xfrm>
        </p:spPr>
      </p:pic>
    </p:spTree>
    <p:extLst>
      <p:ext uri="{BB962C8B-B14F-4D97-AF65-F5344CB8AC3E}">
        <p14:creationId xmlns:p14="http://schemas.microsoft.com/office/powerpoint/2010/main" val="25981296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1659</TotalTime>
  <Words>1054</Words>
  <Application>Microsoft Office PowerPoint</Application>
  <PresentationFormat>Widescreen</PresentationFormat>
  <Paragraphs>208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MS Mincho</vt:lpstr>
      <vt:lpstr>ＭＳ Ｐゴシック</vt:lpstr>
      <vt:lpstr>Yu Mincho Demibold</vt:lpstr>
      <vt:lpstr>Arial</vt:lpstr>
      <vt:lpstr>Calibri</vt:lpstr>
      <vt:lpstr>Courier New</vt:lpstr>
      <vt:lpstr>Wingdings</vt:lpstr>
      <vt:lpstr>Office Theme</vt:lpstr>
      <vt:lpstr>VLF antenna setup manual </vt:lpstr>
      <vt:lpstr>Receiver Schematics</vt:lpstr>
      <vt:lpstr>Part list</vt:lpstr>
      <vt:lpstr>Set up [1]</vt:lpstr>
      <vt:lpstr>Set up [2]</vt:lpstr>
      <vt:lpstr>Set up [3]</vt:lpstr>
      <vt:lpstr>Set up [4]</vt:lpstr>
      <vt:lpstr>Set up [5]</vt:lpstr>
      <vt:lpstr>PowerPoint Presentation</vt:lpstr>
      <vt:lpstr>Set up [6]</vt:lpstr>
      <vt:lpstr>Set up [7]</vt:lpstr>
      <vt:lpstr>Set up [7]</vt:lpstr>
      <vt:lpstr>Set up [8]</vt:lpstr>
      <vt:lpstr>PowerPoint Presentation</vt:lpstr>
      <vt:lpstr>Set up [9]</vt:lpstr>
      <vt:lpstr>Set up [10]</vt:lpstr>
      <vt:lpstr>Note Gain</vt:lpstr>
      <vt:lpstr>PC Set up [11] </vt:lpstr>
      <vt:lpstr>PowerPoint Presentation</vt:lpstr>
      <vt:lpstr>PowerPoint Presentation</vt:lpstr>
      <vt:lpstr>PowerPoint Presentation</vt:lpstr>
      <vt:lpstr>PowerPoint Presentation</vt:lpstr>
      <vt:lpstr>How to restart the system</vt:lpstr>
      <vt:lpstr>Data Acquisition Program (VLF_A3_40kHZ.exe)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Claudia</dc:creator>
  <cp:lastModifiedBy>Claudia</cp:lastModifiedBy>
  <cp:revision>72</cp:revision>
  <dcterms:created xsi:type="dcterms:W3CDTF">2021-02-18T09:53:12Z</dcterms:created>
  <dcterms:modified xsi:type="dcterms:W3CDTF">2021-02-22T05:02:15Z</dcterms:modified>
</cp:coreProperties>
</file>